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omments/modernComment_128_68A030E0.xml" ContentType="application/vnd.ms-powerpoint.comment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9" r:id="rId4"/>
  </p:sldMasterIdLst>
  <p:notesMasterIdLst>
    <p:notesMasterId r:id="rId20"/>
  </p:notesMasterIdLst>
  <p:sldIdLst>
    <p:sldId id="305" r:id="rId5"/>
    <p:sldId id="291" r:id="rId6"/>
    <p:sldId id="286" r:id="rId7"/>
    <p:sldId id="293" r:id="rId8"/>
    <p:sldId id="295" r:id="rId9"/>
    <p:sldId id="258" r:id="rId10"/>
    <p:sldId id="304" r:id="rId11"/>
    <p:sldId id="298" r:id="rId12"/>
    <p:sldId id="299" r:id="rId13"/>
    <p:sldId id="300" r:id="rId14"/>
    <p:sldId id="296" r:id="rId15"/>
    <p:sldId id="297" r:id="rId16"/>
    <p:sldId id="303" r:id="rId17"/>
    <p:sldId id="301" r:id="rId18"/>
    <p:sldId id="302" r:id="rId19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21"/>
    </p:embeddedFont>
    <p:embeddedFont>
      <p:font typeface="Bebas Neue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ambria Math" panose="02040503050406030204" pitchFamily="18" charset="0"/>
      <p:regular r:id="rId29"/>
    </p:embeddedFont>
    <p:embeddedFont>
      <p:font typeface="Cascadia Mono SemiBold" panose="020B0609020000020004" pitchFamily="49" charset="0"/>
      <p:regular r:id="rId30"/>
      <p:bold r:id="rId31"/>
      <p:italic r:id="rId32"/>
      <p:boldItalic r:id="rId33"/>
    </p:embeddedFont>
    <p:embeddedFont>
      <p:font typeface="CSongGB18030C-Light" panose="020A0304000101010101" pitchFamily="18" charset="-122"/>
      <p:regular r:id="rId34"/>
    </p:embeddedFont>
    <p:embeddedFont>
      <p:font typeface="Fira Sans" panose="020B0604020202020204" charset="0"/>
      <p:regular r:id="rId35"/>
      <p:bold r:id="rId36"/>
      <p:italic r:id="rId37"/>
      <p:boldItalic r:id="rId38"/>
    </p:embeddedFont>
    <p:embeddedFont>
      <p:font typeface="Fira Sans Extra Condensed" panose="020B0604020202020204" charset="0"/>
      <p:regular r:id="rId39"/>
      <p:bold r:id="rId40"/>
      <p:italic r:id="rId41"/>
      <p:boldItalic r:id="rId42"/>
    </p:embeddedFont>
    <p:embeddedFont>
      <p:font typeface="Fira Sans Extra Condensed Medium" panose="020B0604020202020204" charset="0"/>
      <p:regular r:id="rId43"/>
      <p:bold r:id="rId44"/>
      <p:italic r:id="rId45"/>
      <p:boldItalic r:id="rId46"/>
    </p:embeddedFont>
    <p:embeddedFont>
      <p:font typeface="Malgun Gothic" panose="020B0503020000020004" pitchFamily="34" charset="-127"/>
      <p:regular r:id="rId47"/>
      <p:bold r:id="rId48"/>
    </p:embeddedFont>
    <p:embeddedFont>
      <p:font typeface="Roboto" panose="020B0604020202020204" charset="0"/>
      <p:regular r:id="rId49"/>
      <p:bold r:id="rId50"/>
      <p:italic r:id="rId51"/>
      <p:boldItalic r:id="rId52"/>
    </p:embeddedFont>
    <p:embeddedFont>
      <p:font typeface="Segoe UI Variable Small Light" pitchFamily="2" charset="0"/>
      <p:regular r:id="rId53"/>
    </p:embeddedFont>
    <p:embeddedFont>
      <p:font typeface="Symbola" panose="02020503060805020204" pitchFamily="18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1526C3B-1562-414C-872E-000586174CE2}">
          <p14:sldIdLst>
            <p14:sldId id="305"/>
            <p14:sldId id="291"/>
            <p14:sldId id="286"/>
            <p14:sldId id="293"/>
            <p14:sldId id="295"/>
            <p14:sldId id="258"/>
            <p14:sldId id="304"/>
            <p14:sldId id="298"/>
            <p14:sldId id="299"/>
            <p14:sldId id="300"/>
            <p14:sldId id="296"/>
            <p14:sldId id="297"/>
            <p14:sldId id="303"/>
            <p14:sldId id="301"/>
            <p14:sldId id="302"/>
          </p14:sldIdLst>
        </p14:section>
        <p14:section name="Untitled Section" id="{06FC6ABA-AC2C-4214-A19F-2448A06099B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C7690A-869B-E335-9288-727E8AE66EF3}" name="Hikaru Peterson" initials="HP" userId="S::hhp@umn.edu::b117d223-242b-4d1a-9320-46049eb20db2" providerId="AD"/>
  <p188:author id="{DCDB9084-B7FD-2FEE-3719-62C028F679D5}" name="Kim, Donghoon" initials="DK" userId="S::donghoon.kim@uconn.edu::21f48b1f-f546-4126-b77e-b0eacc99a75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>
      <p:cViewPr varScale="1">
        <p:scale>
          <a:sx n="84" d="100"/>
          <a:sy n="84" d="100"/>
        </p:scale>
        <p:origin x="8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font" Target="fonts/font30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9.fntdata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font" Target="fonts/font33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3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59" Type="http://schemas.microsoft.com/office/2018/10/relationships/authors" Target="author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54" Type="http://schemas.openxmlformats.org/officeDocument/2006/relationships/font" Target="fonts/font3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font" Target="fonts/font32.fntdata"/></Relationships>
</file>

<file path=ppt/comments/modernComment_128_68A030E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E2FCFF-EBC9-41D3-95AB-2B340D2E08C0}" authorId="{ACC7690A-869B-E335-9288-727E8AE66EF3}" created="2023-07-22T18:18:58.433">
    <pc:sldMkLst xmlns:pc="http://schemas.microsoft.com/office/powerpoint/2013/main/command">
      <pc:docMk/>
      <pc:sldMk cId="1755328736" sldId="296"/>
    </pc:sldMkLst>
    <p188:replyLst>
      <p188:reply id="{EBD4C0BD-B64F-1F47-AEA9-E89D0DCF4F21}" authorId="{DCDB9084-B7FD-2FEE-3719-62C028F679D5}" created="2023-07-23T07:51:13.128">
        <p188:txBody>
          <a:bodyPr/>
          <a:lstStyle/>
          <a:p>
            <a:r>
              <a:rPr lang="en-US"/>
              <a:t>@Anil  Could you make the change accordingly? The value (area of total) for CA and TX should be presented first before this slide.</a:t>
            </a:r>
          </a:p>
        </p188:txBody>
      </p188:reply>
    </p188:replyLst>
    <p188:txBody>
      <a:bodyPr/>
      <a:lstStyle/>
      <a:p>
        <a:r>
          <a:rPr lang="en-US"/>
          <a:t>I agree with Lacy that these slides don't convey that there is HEAL Index is one number per geographic area. 
I wonder if you can first show the HEAL values for CA and TX in numbers. Then show the heat map, Spider chart, and ridge map.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F4383B-F70D-4143-9AF5-70B25385F251}" type="doc">
      <dgm:prSet loTypeId="urn:microsoft.com/office/officeart/2005/8/layout/cycle7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EE7B38-3B9C-934B-9784-ACAD43D687BF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Affordability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Provide enough, fresh, and nutritious food to diverse population.</a:t>
          </a:r>
          <a:endParaRPr lang="en-US" sz="1400" dirty="0"/>
        </a:p>
      </dgm:t>
    </dgm:pt>
    <dgm:pt modelId="{BF78A8C5-303C-A949-886B-8BC7E07AB09B}" type="parTrans" cxnId="{64A070AD-9AFD-8948-96E1-729C1F8C6A83}">
      <dgm:prSet/>
      <dgm:spPr/>
      <dgm:t>
        <a:bodyPr/>
        <a:lstStyle/>
        <a:p>
          <a:endParaRPr lang="en-US"/>
        </a:p>
      </dgm:t>
    </dgm:pt>
    <dgm:pt modelId="{273DF6A7-AAE2-7D43-B092-7946460CBF6B}" type="sibTrans" cxnId="{64A070AD-9AFD-8948-96E1-729C1F8C6A83}">
      <dgm:prSet/>
      <dgm:spPr/>
      <dgm:t>
        <a:bodyPr/>
        <a:lstStyle/>
        <a:p>
          <a:endParaRPr lang="en-US"/>
        </a:p>
      </dgm:t>
    </dgm:pt>
    <dgm:pt modelId="{C425D3CE-95F0-4547-A8F4-A05ABCBD714A}">
      <dgm:prSet custT="1"/>
      <dgm:spPr>
        <a:solidFill>
          <a:schemeClr val="accent1"/>
        </a:solidFill>
      </dgm:spPr>
      <dgm:t>
        <a:bodyPr/>
        <a:lstStyle/>
        <a:p>
          <a:pPr algn="ctr"/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Accessibility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  <a:p>
          <a:pPr algn="ctr"/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Be accessible for local consumers irrespective of location.</a:t>
          </a:r>
        </a:p>
      </dgm:t>
    </dgm:pt>
    <dgm:pt modelId="{B0C8D857-45D5-0A45-AB4E-C43249212796}" type="parTrans" cxnId="{E8675252-C5DD-5742-8E27-3D0F37E5B364}">
      <dgm:prSet/>
      <dgm:spPr/>
      <dgm:t>
        <a:bodyPr/>
        <a:lstStyle/>
        <a:p>
          <a:endParaRPr lang="en-US"/>
        </a:p>
      </dgm:t>
    </dgm:pt>
    <dgm:pt modelId="{AFF4E3CD-0C51-1643-844D-D2B0B29BADEA}" type="sibTrans" cxnId="{E8675252-C5DD-5742-8E27-3D0F37E5B364}">
      <dgm:prSet/>
      <dgm:spPr/>
      <dgm:t>
        <a:bodyPr/>
        <a:lstStyle/>
        <a:p>
          <a:endParaRPr lang="en-US"/>
        </a:p>
      </dgm:t>
    </dgm:pt>
    <dgm:pt modelId="{30B71086-6E35-8146-A871-585FE203B0B9}">
      <dgm:prSet custT="1"/>
      <dgm:spPr>
        <a:solidFill>
          <a:srgbClr val="00B050"/>
        </a:solidFill>
      </dgm:spPr>
      <dgm:t>
        <a:bodyPr/>
        <a:lstStyle/>
        <a:p>
          <a:r>
            <a:rPr lang="en-US" sz="1400" b="1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Environment</a:t>
          </a:r>
          <a:r>
            <a:rPr lang="en-US" sz="14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  <a:p>
          <a:r>
            <a:rPr lang="en-US" sz="14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Assess the system's environmental sustainability and impact on ecosystems.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BC2F06F-C047-CC49-B4C5-08AD4CD42CD7}" type="parTrans" cxnId="{78FCD877-B5A5-8445-A9F6-5AB524CF820C}">
      <dgm:prSet/>
      <dgm:spPr/>
      <dgm:t>
        <a:bodyPr/>
        <a:lstStyle/>
        <a:p>
          <a:endParaRPr lang="en-US"/>
        </a:p>
      </dgm:t>
    </dgm:pt>
    <dgm:pt modelId="{E3709780-4A44-2840-B7D1-C5456AA5444B}" type="sibTrans" cxnId="{78FCD877-B5A5-8445-A9F6-5AB524CF820C}">
      <dgm:prSet/>
      <dgm:spPr/>
      <dgm:t>
        <a:bodyPr/>
        <a:lstStyle/>
        <a:p>
          <a:endParaRPr lang="en-US"/>
        </a:p>
      </dgm:t>
    </dgm:pt>
    <dgm:pt modelId="{539E8CEA-F097-1D47-88C9-23D52B23E5F5}">
      <dgm:prSet custT="1"/>
      <dgm:spPr>
        <a:solidFill>
          <a:srgbClr val="FF0000"/>
        </a:solidFill>
      </dgm:spPr>
      <dgm:t>
        <a:bodyPr/>
        <a:lstStyle/>
        <a:p>
          <a:r>
            <a:rPr lang="en-US" sz="1400" b="1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Health</a:t>
          </a:r>
          <a:r>
            <a:rPr lang="en-US" sz="14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  <a:p>
          <a:r>
            <a:rPr lang="en-US" sz="14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Promote better nutrition to foster a more equitable food system, better nutrition, and overall community health.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B8541E8-B2AA-494B-AF42-520A95857573}" type="parTrans" cxnId="{6FE47515-83E1-6149-86FC-56F8F2EADCA2}">
      <dgm:prSet/>
      <dgm:spPr/>
      <dgm:t>
        <a:bodyPr/>
        <a:lstStyle/>
        <a:p>
          <a:endParaRPr lang="en-US"/>
        </a:p>
      </dgm:t>
    </dgm:pt>
    <dgm:pt modelId="{C5873068-8DEC-3145-88F9-69F883B75DC0}" type="sibTrans" cxnId="{6FE47515-83E1-6149-86FC-56F8F2EADCA2}">
      <dgm:prSet/>
      <dgm:spPr/>
      <dgm:t>
        <a:bodyPr/>
        <a:lstStyle/>
        <a:p>
          <a:endParaRPr lang="en-US"/>
        </a:p>
      </dgm:t>
    </dgm:pt>
    <dgm:pt modelId="{2E3B7769-7116-2B42-9753-CAA105A0DCA0}" type="pres">
      <dgm:prSet presAssocID="{8EF4383B-F70D-4143-9AF5-70B25385F251}" presName="Name0" presStyleCnt="0">
        <dgm:presLayoutVars>
          <dgm:dir/>
          <dgm:resizeHandles val="exact"/>
        </dgm:presLayoutVars>
      </dgm:prSet>
      <dgm:spPr/>
    </dgm:pt>
    <dgm:pt modelId="{9EA17BDC-4A34-2041-9C6C-01831B7A8804}" type="pres">
      <dgm:prSet presAssocID="{FFEE7B38-3B9C-934B-9784-ACAD43D687BF}" presName="node" presStyleLbl="node1" presStyleIdx="0" presStyleCnt="4" custScaleX="166696" custScaleY="149369" custRadScaleRad="98503">
        <dgm:presLayoutVars>
          <dgm:bulletEnabled val="1"/>
        </dgm:presLayoutVars>
      </dgm:prSet>
      <dgm:spPr/>
    </dgm:pt>
    <dgm:pt modelId="{92E2823E-14CF-404E-B7F1-EA967CAAD5B6}" type="pres">
      <dgm:prSet presAssocID="{273DF6A7-AAE2-7D43-B092-7946460CBF6B}" presName="sibTrans" presStyleLbl="sibTrans2D1" presStyleIdx="0" presStyleCnt="4"/>
      <dgm:spPr/>
    </dgm:pt>
    <dgm:pt modelId="{A7962735-B7CA-3840-8B0B-F058CA353014}" type="pres">
      <dgm:prSet presAssocID="{273DF6A7-AAE2-7D43-B092-7946460CBF6B}" presName="connectorText" presStyleLbl="sibTrans2D1" presStyleIdx="0" presStyleCnt="4"/>
      <dgm:spPr/>
    </dgm:pt>
    <dgm:pt modelId="{6331EA4F-0172-6343-889A-545282B533E5}" type="pres">
      <dgm:prSet presAssocID="{C425D3CE-95F0-4547-A8F4-A05ABCBD714A}" presName="node" presStyleLbl="node1" presStyleIdx="1" presStyleCnt="4" custScaleX="166695" custScaleY="149369">
        <dgm:presLayoutVars>
          <dgm:bulletEnabled val="1"/>
        </dgm:presLayoutVars>
      </dgm:prSet>
      <dgm:spPr/>
    </dgm:pt>
    <dgm:pt modelId="{628B68E0-DBE2-7B4F-862B-349B92BC94C5}" type="pres">
      <dgm:prSet presAssocID="{AFF4E3CD-0C51-1643-844D-D2B0B29BADEA}" presName="sibTrans" presStyleLbl="sibTrans2D1" presStyleIdx="1" presStyleCnt="4"/>
      <dgm:spPr/>
    </dgm:pt>
    <dgm:pt modelId="{6637942A-2F09-8745-9AD5-1DA13A04812F}" type="pres">
      <dgm:prSet presAssocID="{AFF4E3CD-0C51-1643-844D-D2B0B29BADEA}" presName="connectorText" presStyleLbl="sibTrans2D1" presStyleIdx="1" presStyleCnt="4"/>
      <dgm:spPr/>
    </dgm:pt>
    <dgm:pt modelId="{B98E19EA-5615-7B43-A677-E75F43E1A32E}" type="pres">
      <dgm:prSet presAssocID="{539E8CEA-F097-1D47-88C9-23D52B23E5F5}" presName="node" presStyleLbl="node1" presStyleIdx="2" presStyleCnt="4" custScaleX="166777" custScaleY="148994">
        <dgm:presLayoutVars>
          <dgm:bulletEnabled val="1"/>
        </dgm:presLayoutVars>
      </dgm:prSet>
      <dgm:spPr/>
    </dgm:pt>
    <dgm:pt modelId="{6A298D91-3C8A-2348-B917-DD3C535D712A}" type="pres">
      <dgm:prSet presAssocID="{C5873068-8DEC-3145-88F9-69F883B75DC0}" presName="sibTrans" presStyleLbl="sibTrans2D1" presStyleIdx="2" presStyleCnt="4"/>
      <dgm:spPr/>
    </dgm:pt>
    <dgm:pt modelId="{E5C5B6A9-B133-5347-A5AF-438EA7262DAE}" type="pres">
      <dgm:prSet presAssocID="{C5873068-8DEC-3145-88F9-69F883B75DC0}" presName="connectorText" presStyleLbl="sibTrans2D1" presStyleIdx="2" presStyleCnt="4"/>
      <dgm:spPr/>
    </dgm:pt>
    <dgm:pt modelId="{985554A7-CCD0-9D42-B780-F0BA46610E7B}" type="pres">
      <dgm:prSet presAssocID="{30B71086-6E35-8146-A871-585FE203B0B9}" presName="node" presStyleLbl="node1" presStyleIdx="3" presStyleCnt="4" custScaleX="166695" custScaleY="149432">
        <dgm:presLayoutVars>
          <dgm:bulletEnabled val="1"/>
        </dgm:presLayoutVars>
      </dgm:prSet>
      <dgm:spPr/>
    </dgm:pt>
    <dgm:pt modelId="{3FE78723-8302-A943-B611-8E6DF4856098}" type="pres">
      <dgm:prSet presAssocID="{E3709780-4A44-2840-B7D1-C5456AA5444B}" presName="sibTrans" presStyleLbl="sibTrans2D1" presStyleIdx="3" presStyleCnt="4"/>
      <dgm:spPr/>
    </dgm:pt>
    <dgm:pt modelId="{3CC330B7-0ABC-7449-B6FF-531352F2DE52}" type="pres">
      <dgm:prSet presAssocID="{E3709780-4A44-2840-B7D1-C5456AA5444B}" presName="connectorText" presStyleLbl="sibTrans2D1" presStyleIdx="3" presStyleCnt="4"/>
      <dgm:spPr/>
    </dgm:pt>
  </dgm:ptLst>
  <dgm:cxnLst>
    <dgm:cxn modelId="{47D4AE03-2508-274E-9AF2-1681CB484C38}" type="presOf" srcId="{C5873068-8DEC-3145-88F9-69F883B75DC0}" destId="{E5C5B6A9-B133-5347-A5AF-438EA7262DAE}" srcOrd="1" destOrd="0" presId="urn:microsoft.com/office/officeart/2005/8/layout/cycle7"/>
    <dgm:cxn modelId="{3600A10D-9028-3A41-B85E-C67034A34993}" type="presOf" srcId="{30B71086-6E35-8146-A871-585FE203B0B9}" destId="{985554A7-CCD0-9D42-B780-F0BA46610E7B}" srcOrd="0" destOrd="0" presId="urn:microsoft.com/office/officeart/2005/8/layout/cycle7"/>
    <dgm:cxn modelId="{6FE47515-83E1-6149-86FC-56F8F2EADCA2}" srcId="{8EF4383B-F70D-4143-9AF5-70B25385F251}" destId="{539E8CEA-F097-1D47-88C9-23D52B23E5F5}" srcOrd="2" destOrd="0" parTransId="{DB8541E8-B2AA-494B-AF42-520A95857573}" sibTransId="{C5873068-8DEC-3145-88F9-69F883B75DC0}"/>
    <dgm:cxn modelId="{3F5C2817-3DE0-0842-94A3-5CB4A3032431}" type="presOf" srcId="{AFF4E3CD-0C51-1643-844D-D2B0B29BADEA}" destId="{6637942A-2F09-8745-9AD5-1DA13A04812F}" srcOrd="1" destOrd="0" presId="urn:microsoft.com/office/officeart/2005/8/layout/cycle7"/>
    <dgm:cxn modelId="{97698D18-2BE1-7348-8407-87ABDE2A1042}" type="presOf" srcId="{FFEE7B38-3B9C-934B-9784-ACAD43D687BF}" destId="{9EA17BDC-4A34-2041-9C6C-01831B7A8804}" srcOrd="0" destOrd="0" presId="urn:microsoft.com/office/officeart/2005/8/layout/cycle7"/>
    <dgm:cxn modelId="{6064DD18-0EB1-F846-AC5A-C9FB9DFD907D}" type="presOf" srcId="{E3709780-4A44-2840-B7D1-C5456AA5444B}" destId="{3FE78723-8302-A943-B611-8E6DF4856098}" srcOrd="0" destOrd="0" presId="urn:microsoft.com/office/officeart/2005/8/layout/cycle7"/>
    <dgm:cxn modelId="{79389B1E-32F0-374F-9DA0-DFE77EE353B0}" type="presOf" srcId="{539E8CEA-F097-1D47-88C9-23D52B23E5F5}" destId="{B98E19EA-5615-7B43-A677-E75F43E1A32E}" srcOrd="0" destOrd="0" presId="urn:microsoft.com/office/officeart/2005/8/layout/cycle7"/>
    <dgm:cxn modelId="{1AFE0130-E25D-6344-8384-E7FBE8359243}" type="presOf" srcId="{273DF6A7-AAE2-7D43-B092-7946460CBF6B}" destId="{92E2823E-14CF-404E-B7F1-EA967CAAD5B6}" srcOrd="0" destOrd="0" presId="urn:microsoft.com/office/officeart/2005/8/layout/cycle7"/>
    <dgm:cxn modelId="{D1C7DA37-55B8-704A-AB09-12972E7BC827}" type="presOf" srcId="{8EF4383B-F70D-4143-9AF5-70B25385F251}" destId="{2E3B7769-7116-2B42-9753-CAA105A0DCA0}" srcOrd="0" destOrd="0" presId="urn:microsoft.com/office/officeart/2005/8/layout/cycle7"/>
    <dgm:cxn modelId="{F9BAB74B-204F-5640-8D0A-B3578A58CA91}" type="presOf" srcId="{273DF6A7-AAE2-7D43-B092-7946460CBF6B}" destId="{A7962735-B7CA-3840-8B0B-F058CA353014}" srcOrd="1" destOrd="0" presId="urn:microsoft.com/office/officeart/2005/8/layout/cycle7"/>
    <dgm:cxn modelId="{E8675252-C5DD-5742-8E27-3D0F37E5B364}" srcId="{8EF4383B-F70D-4143-9AF5-70B25385F251}" destId="{C425D3CE-95F0-4547-A8F4-A05ABCBD714A}" srcOrd="1" destOrd="0" parTransId="{B0C8D857-45D5-0A45-AB4E-C43249212796}" sibTransId="{AFF4E3CD-0C51-1643-844D-D2B0B29BADEA}"/>
    <dgm:cxn modelId="{78FCD877-B5A5-8445-A9F6-5AB524CF820C}" srcId="{8EF4383B-F70D-4143-9AF5-70B25385F251}" destId="{30B71086-6E35-8146-A871-585FE203B0B9}" srcOrd="3" destOrd="0" parTransId="{9BC2F06F-C047-CC49-B4C5-08AD4CD42CD7}" sibTransId="{E3709780-4A44-2840-B7D1-C5456AA5444B}"/>
    <dgm:cxn modelId="{64A070AD-9AFD-8948-96E1-729C1F8C6A83}" srcId="{8EF4383B-F70D-4143-9AF5-70B25385F251}" destId="{FFEE7B38-3B9C-934B-9784-ACAD43D687BF}" srcOrd="0" destOrd="0" parTransId="{BF78A8C5-303C-A949-886B-8BC7E07AB09B}" sibTransId="{273DF6A7-AAE2-7D43-B092-7946460CBF6B}"/>
    <dgm:cxn modelId="{43A3FBBF-0A5F-1242-9BD3-1E15AFB7567F}" type="presOf" srcId="{AFF4E3CD-0C51-1643-844D-D2B0B29BADEA}" destId="{628B68E0-DBE2-7B4F-862B-349B92BC94C5}" srcOrd="0" destOrd="0" presId="urn:microsoft.com/office/officeart/2005/8/layout/cycle7"/>
    <dgm:cxn modelId="{2812E8C9-94DF-C243-89C2-AE4E226DE1C1}" type="presOf" srcId="{C425D3CE-95F0-4547-A8F4-A05ABCBD714A}" destId="{6331EA4F-0172-6343-889A-545282B533E5}" srcOrd="0" destOrd="0" presId="urn:microsoft.com/office/officeart/2005/8/layout/cycle7"/>
    <dgm:cxn modelId="{0F822DDB-BA18-1C46-AC12-81F49860B743}" type="presOf" srcId="{E3709780-4A44-2840-B7D1-C5456AA5444B}" destId="{3CC330B7-0ABC-7449-B6FF-531352F2DE52}" srcOrd="1" destOrd="0" presId="urn:microsoft.com/office/officeart/2005/8/layout/cycle7"/>
    <dgm:cxn modelId="{581C4DEF-47A3-CF4A-B68E-C495F68B19DC}" type="presOf" srcId="{C5873068-8DEC-3145-88F9-69F883B75DC0}" destId="{6A298D91-3C8A-2348-B917-DD3C535D712A}" srcOrd="0" destOrd="0" presId="urn:microsoft.com/office/officeart/2005/8/layout/cycle7"/>
    <dgm:cxn modelId="{A4519E26-5B84-AD43-AA89-2C83E039806A}" type="presParOf" srcId="{2E3B7769-7116-2B42-9753-CAA105A0DCA0}" destId="{9EA17BDC-4A34-2041-9C6C-01831B7A8804}" srcOrd="0" destOrd="0" presId="urn:microsoft.com/office/officeart/2005/8/layout/cycle7"/>
    <dgm:cxn modelId="{1E15D1F4-0DF9-8A49-BEC1-537630A853E8}" type="presParOf" srcId="{2E3B7769-7116-2B42-9753-CAA105A0DCA0}" destId="{92E2823E-14CF-404E-B7F1-EA967CAAD5B6}" srcOrd="1" destOrd="0" presId="urn:microsoft.com/office/officeart/2005/8/layout/cycle7"/>
    <dgm:cxn modelId="{9A4BEC46-157C-D548-9E83-C43EAF190A79}" type="presParOf" srcId="{92E2823E-14CF-404E-B7F1-EA967CAAD5B6}" destId="{A7962735-B7CA-3840-8B0B-F058CA353014}" srcOrd="0" destOrd="0" presId="urn:microsoft.com/office/officeart/2005/8/layout/cycle7"/>
    <dgm:cxn modelId="{02E63464-DCCE-C54B-93D6-16227C548D39}" type="presParOf" srcId="{2E3B7769-7116-2B42-9753-CAA105A0DCA0}" destId="{6331EA4F-0172-6343-889A-545282B533E5}" srcOrd="2" destOrd="0" presId="urn:microsoft.com/office/officeart/2005/8/layout/cycle7"/>
    <dgm:cxn modelId="{7BD376A1-DD0A-1649-AC0A-B2378AC81FE5}" type="presParOf" srcId="{2E3B7769-7116-2B42-9753-CAA105A0DCA0}" destId="{628B68E0-DBE2-7B4F-862B-349B92BC94C5}" srcOrd="3" destOrd="0" presId="urn:microsoft.com/office/officeart/2005/8/layout/cycle7"/>
    <dgm:cxn modelId="{CF4B05B3-EB96-B848-A078-E02F6D67A210}" type="presParOf" srcId="{628B68E0-DBE2-7B4F-862B-349B92BC94C5}" destId="{6637942A-2F09-8745-9AD5-1DA13A04812F}" srcOrd="0" destOrd="0" presId="urn:microsoft.com/office/officeart/2005/8/layout/cycle7"/>
    <dgm:cxn modelId="{DBFF24BE-F03D-5741-B894-7C17ADC15015}" type="presParOf" srcId="{2E3B7769-7116-2B42-9753-CAA105A0DCA0}" destId="{B98E19EA-5615-7B43-A677-E75F43E1A32E}" srcOrd="4" destOrd="0" presId="urn:microsoft.com/office/officeart/2005/8/layout/cycle7"/>
    <dgm:cxn modelId="{E5FAAA15-8567-8B4D-A874-4CDB90E49E72}" type="presParOf" srcId="{2E3B7769-7116-2B42-9753-CAA105A0DCA0}" destId="{6A298D91-3C8A-2348-B917-DD3C535D712A}" srcOrd="5" destOrd="0" presId="urn:microsoft.com/office/officeart/2005/8/layout/cycle7"/>
    <dgm:cxn modelId="{E52228B5-8C79-014A-A662-05FC639C4604}" type="presParOf" srcId="{6A298D91-3C8A-2348-B917-DD3C535D712A}" destId="{E5C5B6A9-B133-5347-A5AF-438EA7262DAE}" srcOrd="0" destOrd="0" presId="urn:microsoft.com/office/officeart/2005/8/layout/cycle7"/>
    <dgm:cxn modelId="{637D278F-F7ED-8648-A2AF-3C347FD3EDBC}" type="presParOf" srcId="{2E3B7769-7116-2B42-9753-CAA105A0DCA0}" destId="{985554A7-CCD0-9D42-B780-F0BA46610E7B}" srcOrd="6" destOrd="0" presId="urn:microsoft.com/office/officeart/2005/8/layout/cycle7"/>
    <dgm:cxn modelId="{2FBCB3FB-D36E-EB45-BA9F-AB31FCD8753A}" type="presParOf" srcId="{2E3B7769-7116-2B42-9753-CAA105A0DCA0}" destId="{3FE78723-8302-A943-B611-8E6DF4856098}" srcOrd="7" destOrd="0" presId="urn:microsoft.com/office/officeart/2005/8/layout/cycle7"/>
    <dgm:cxn modelId="{AA2C58C5-B1C8-3845-97B2-2862B5662D50}" type="presParOf" srcId="{3FE78723-8302-A943-B611-8E6DF4856098}" destId="{3CC330B7-0ABC-7449-B6FF-531352F2DE52}" srcOrd="0" destOrd="0" presId="urn:microsoft.com/office/officeart/2005/8/layout/cycle7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A17BDC-4A34-2041-9C6C-01831B7A8804}">
      <dsp:nvSpPr>
        <dsp:cNvPr id="0" name=""/>
        <dsp:cNvSpPr/>
      </dsp:nvSpPr>
      <dsp:spPr>
        <a:xfrm>
          <a:off x="1950629" y="-164754"/>
          <a:ext cx="2544582" cy="1140044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Affordability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Provide enough, fresh, and nutritious food to diverse population.</a:t>
          </a:r>
          <a:endParaRPr lang="en-US" sz="1400" kern="1200" dirty="0"/>
        </a:p>
      </dsp:txBody>
      <dsp:txXfrm>
        <a:off x="1984020" y="-131363"/>
        <a:ext cx="2477800" cy="1073262"/>
      </dsp:txXfrm>
    </dsp:sp>
    <dsp:sp modelId="{92E2823E-14CF-404E-B7F1-EA967CAAD5B6}">
      <dsp:nvSpPr>
        <dsp:cNvPr id="0" name=""/>
        <dsp:cNvSpPr/>
      </dsp:nvSpPr>
      <dsp:spPr>
        <a:xfrm rot="2674075">
          <a:off x="3782717" y="994172"/>
          <a:ext cx="347310" cy="26713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862857" y="1047599"/>
        <a:ext cx="187030" cy="160280"/>
      </dsp:txXfrm>
    </dsp:sp>
    <dsp:sp modelId="{6331EA4F-0172-6343-889A-545282B533E5}">
      <dsp:nvSpPr>
        <dsp:cNvPr id="0" name=""/>
        <dsp:cNvSpPr/>
      </dsp:nvSpPr>
      <dsp:spPr>
        <a:xfrm>
          <a:off x="3417540" y="1280188"/>
          <a:ext cx="2544567" cy="1140044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Accessibility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Be accessible for local consumers irrespective of location.</a:t>
          </a:r>
        </a:p>
      </dsp:txBody>
      <dsp:txXfrm>
        <a:off x="3450931" y="1313579"/>
        <a:ext cx="2477785" cy="1073262"/>
      </dsp:txXfrm>
    </dsp:sp>
    <dsp:sp modelId="{628B68E0-DBE2-7B4F-862B-349B92BC94C5}">
      <dsp:nvSpPr>
        <dsp:cNvPr id="0" name=""/>
        <dsp:cNvSpPr/>
      </dsp:nvSpPr>
      <dsp:spPr>
        <a:xfrm rot="8100000">
          <a:off x="3782001" y="2450811"/>
          <a:ext cx="347310" cy="26713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862141" y="2504238"/>
        <a:ext cx="187030" cy="160280"/>
      </dsp:txXfrm>
    </dsp:sp>
    <dsp:sp modelId="{B98E19EA-5615-7B43-A677-E75F43E1A32E}">
      <dsp:nvSpPr>
        <dsp:cNvPr id="0" name=""/>
        <dsp:cNvSpPr/>
      </dsp:nvSpPr>
      <dsp:spPr>
        <a:xfrm>
          <a:off x="1950011" y="2748522"/>
          <a:ext cx="2545819" cy="1137182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Health</a:t>
          </a:r>
          <a:r>
            <a:rPr lang="en-US" sz="14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Promote better nutrition to foster a more equitable food system, better nutrition, and overall community health.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83318" y="2781829"/>
        <a:ext cx="2479205" cy="1070568"/>
      </dsp:txXfrm>
    </dsp:sp>
    <dsp:sp modelId="{6A298D91-3C8A-2348-B917-DD3C535D712A}">
      <dsp:nvSpPr>
        <dsp:cNvPr id="0" name=""/>
        <dsp:cNvSpPr/>
      </dsp:nvSpPr>
      <dsp:spPr>
        <a:xfrm rot="13500000">
          <a:off x="2316649" y="2450931"/>
          <a:ext cx="347310" cy="26713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2396789" y="2504358"/>
        <a:ext cx="187030" cy="160280"/>
      </dsp:txXfrm>
    </dsp:sp>
    <dsp:sp modelId="{985554A7-CCD0-9D42-B780-F0BA46610E7B}">
      <dsp:nvSpPr>
        <dsp:cNvPr id="0" name=""/>
        <dsp:cNvSpPr/>
      </dsp:nvSpPr>
      <dsp:spPr>
        <a:xfrm>
          <a:off x="483734" y="1279948"/>
          <a:ext cx="2544567" cy="1140525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Environment</a:t>
          </a:r>
          <a:r>
            <a:rPr lang="en-US" sz="14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Assess the system's environmental sustainability and impact on ecosystems.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7139" y="1313353"/>
        <a:ext cx="2477757" cy="1073715"/>
      </dsp:txXfrm>
    </dsp:sp>
    <dsp:sp modelId="{3FE78723-8302-A943-B611-8E6DF4856098}">
      <dsp:nvSpPr>
        <dsp:cNvPr id="0" name=""/>
        <dsp:cNvSpPr/>
      </dsp:nvSpPr>
      <dsp:spPr>
        <a:xfrm rot="18925925">
          <a:off x="2315936" y="994051"/>
          <a:ext cx="347310" cy="267134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396076" y="1047478"/>
        <a:ext cx="187030" cy="160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641a476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641a476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a3f4e2f744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a3f4e2f744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37943ea5b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37943ea5b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8F0D-513F-4553-80AA-D9C804F80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BB023-EFE7-4884-AA96-7957FAAF7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8BEDD-3038-4767-88D2-5885FC291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F442F-7705-C940-812B-0073DFDA657E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B89FB-BD2A-4B4D-86A5-7179AC6BE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CCDBE-3E62-47AB-B103-317586FCB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310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67C08-4FC8-4A0A-904D-6FB1F6A2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0998E-482D-4C2E-8890-80B65670A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768BA-98D8-4918-BD0D-FC9FEACAB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EBA56-DF9A-134C-A4EA-4DF32CC24F10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36C6B-6329-4FB6-9515-81B81D260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55124-387B-403C-8E32-6141E3706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5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E778A4-388A-4530-9D9D-A5D09FCBC0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B0C5FB-F8B8-41D7-8643-AB6FF9FBC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C9F3F-F794-43E9-ADB9-D0439D1EE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1A53C-AA0F-EB45-8A18-3972FFF2CF85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FC0EE-3354-4FAE-84C2-D2E80A22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CA5D2-6172-4A39-82C2-998A5496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469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A6ED5-73AC-4BA6-844B-8622F97D3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26328-F1D1-42CF-B9E1-E90B87792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0EE54-8568-4364-B37B-A9352119E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B2D3A-9AA9-5147-AEE6-F97DC1A0CA0C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62F07-09E9-4DAE-9F38-C6A478ADA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6A852-059C-48DF-BCC4-C751C9153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79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AF995-2F50-412F-8AD3-2F0720399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804DA-01DA-4C0D-9CF3-692C444E5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B05D1-9FDC-4F92-8AFE-C0062E2B4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F460D-315C-754D-AEA5-6AE6A67AFA1A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DFC16-DF32-40BD-AC57-0093E282E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5B69F-69DC-4508-914E-D7ADA4CF2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08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D016-40A2-4FB6-8B20-0D4B8698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46967-9A0E-4BBC-8DFF-EE85FBEAA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793D5-C2E7-40CA-A724-BA8D5D5FB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66CE4-DAE0-4E24-AAC8-236D3250A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3F2AD-84D6-6246-BE78-557EA73A1FAB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1BF050-86C5-41BE-B52B-255ED2886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F6620-BB32-4BD0-A32A-F80803A1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89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1EA6-3BB2-4E28-80EE-086BC5FD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4412D-5341-4DC3-AF03-01237908B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D327A-44E9-4B01-89F3-9FA54C2BD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A86A82-5F5E-485D-AA19-E0A6B9DD6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F1EB83-639A-46C9-A8DE-D50E43901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2E1ADC-66FD-4869-A8C5-A2ABAC052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6AFB-E642-9644-AF8E-E1205A45D54B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1707DB-C489-4E57-B61C-23F9C82F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18357F-6078-4B1E-A289-F43765827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30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DFA1-3F62-4156-A0A1-138A08C9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CC45-2192-427D-AAA0-86B3DBB3B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3D80-110B-334E-82EC-1DD20D5F13F0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6C2375-5745-4387-95B9-3F37647DB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2702F-3976-4736-A9E0-DF449225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44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6B51AD-714D-4624-A37F-894ECCEA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AD9C6-5517-134F-A684-31AA9020B6E9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E9174C-72B6-4465-B5B2-E607FA53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8CA42-AF64-4B1B-9F47-BC587387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00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D001C-70B9-46D1-868C-812943BF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5BB5B-817C-47D4-8B86-32BE75793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B4FFC-B6F2-458F-B5CC-A30C3DC82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99E2D-2C73-47D3-A076-422117391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BAA9F-7189-2243-BD20-A6EA266243D5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BF5F01-5720-42DD-A0DF-9DA618E3A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2325B-8991-43BE-94B1-177A2CF15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22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20030-D2A6-4B86-B5C9-2835546C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62ADA3-A188-43E3-9F6C-2AC3DC3568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4D614-392E-49CA-975A-EA5415390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2C0CC-FD89-46A7-9E76-09A7DB876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4E320-7E5F-EF47-A81E-8FE753B4BB15}" type="datetime1">
              <a:rPr lang="en-US" smtClean="0"/>
              <a:t>7/23/2023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E2CB4-06C7-4280-9D56-DF3D7BA45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B6E975-F94D-4AB8-AEF1-7D65CEB5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488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C18C40-3732-4E8B-B04B-461FEF16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64053-9F33-485C-B480-367F130EA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097E6-166F-42EA-BCDE-E5063CB83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35CA4-04B4-9347-834E-CDD28916183B}" type="datetime1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9F931-5FB4-4DC7-93B2-48EB0711B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FA511-3D58-478B-A442-93E4CDDBD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C2DA4-E895-4EAC-AF01-C3EDEBD9D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18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8_68A030E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"/>
          <p:cNvSpPr txBox="1">
            <a:spLocks noGrp="1"/>
          </p:cNvSpPr>
          <p:nvPr>
            <p:ph type="ctrTitle"/>
          </p:nvPr>
        </p:nvSpPr>
        <p:spPr>
          <a:xfrm>
            <a:off x="1760140" y="245207"/>
            <a:ext cx="6053236" cy="16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2000" dirty="0">
                <a:latin typeface="Times New Roman" panose="02020603050405020304" pitchFamily="18" charset="0"/>
                <a:ea typeface="CSongGB18030C-Light" panose="020A0304000101010101" pitchFamily="18" charset="-122"/>
                <a:cs typeface="Times New Roman" panose="02020603050405020304" pitchFamily="18" charset="0"/>
              </a:rPr>
              <a:t>HEALTH AND ENVIRONMENT FROM ACCESSIBLE AND AFFORDABLE LOCAL FOOD</a:t>
            </a:r>
            <a:br>
              <a:rPr lang="en-US" sz="2000" dirty="0">
                <a:latin typeface="Times New Roman" panose="02020603050405020304" pitchFamily="18" charset="0"/>
                <a:ea typeface="CSongGB18030C-Light" panose="020A0304000101010101" pitchFamily="18" charset="-122"/>
                <a:cs typeface="Times New Roman" panose="02020603050405020304" pitchFamily="18" charset="0"/>
              </a:rPr>
            </a:br>
            <a:r>
              <a:rPr lang="en-US" sz="2000" i="1" dirty="0">
                <a:latin typeface="Times New Roman" panose="02020603050405020304" pitchFamily="18" charset="0"/>
                <a:ea typeface="CSongGB18030C-Light" panose="020A0304000101010101" pitchFamily="18" charset="-122"/>
                <a:cs typeface="Times New Roman" panose="02020603050405020304" pitchFamily="18" charset="0"/>
              </a:rPr>
              <a:t> (HEAL INDEX)</a:t>
            </a:r>
            <a:endParaRPr sz="20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Google Shape;102;p29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3022157" y="2073961"/>
                <a:ext cx="3790800" cy="328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Team members:</a:t>
                </a:r>
              </a:p>
              <a:p>
                <a:pPr lvl="0">
                  <a:lnSpc>
                    <a:spcPct val="1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Ashutosh</m:t>
                        </m:r>
                        <m:r>
                          <a:rPr lang="en-US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Poudel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Anil</m:t>
                        </m:r>
                        <m:r>
                          <a:rPr lang="en-US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Banstola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Donghoon</m:t>
                        </m:r>
                        <m:r>
                          <a:rPr lang="en-US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Kim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02" name="Google Shape;102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022157" y="2073961"/>
                <a:ext cx="3790800" cy="328200"/>
              </a:xfrm>
              <a:prstGeom prst="rect">
                <a:avLst/>
              </a:prstGeom>
              <a:blipFill>
                <a:blip r:embed="rId3"/>
                <a:stretch>
                  <a:fillRect t="-98148" b="-10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oogle Shape;103;p29"/>
          <p:cNvGrpSpPr/>
          <p:nvPr/>
        </p:nvGrpSpPr>
        <p:grpSpPr>
          <a:xfrm rot="10800000">
            <a:off x="-9346" y="-4077"/>
            <a:ext cx="2282292" cy="1169937"/>
            <a:chOff x="5444350" y="3319496"/>
            <a:chExt cx="3698725" cy="1818709"/>
          </a:xfrm>
        </p:grpSpPr>
        <p:sp>
          <p:nvSpPr>
            <p:cNvPr id="104" name="Google Shape;104;p29"/>
            <p:cNvSpPr/>
            <p:nvPr/>
          </p:nvSpPr>
          <p:spPr>
            <a:xfrm>
              <a:off x="6750682" y="3319496"/>
              <a:ext cx="1096283" cy="1031802"/>
            </a:xfrm>
            <a:custGeom>
              <a:avLst/>
              <a:gdLst/>
              <a:ahLst/>
              <a:cxnLst/>
              <a:rect l="l" t="t" r="r" b="b"/>
              <a:pathLst>
                <a:path w="3024229" h="2846350" extrusionOk="0">
                  <a:moveTo>
                    <a:pt x="1498741" y="0"/>
                  </a:moveTo>
                  <a:cubicBezTo>
                    <a:pt x="2023629" y="0"/>
                    <a:pt x="2529883" y="79782"/>
                    <a:pt x="3006037" y="227882"/>
                  </a:cubicBezTo>
                  <a:lnTo>
                    <a:pt x="3024229" y="234038"/>
                  </a:lnTo>
                  <a:lnTo>
                    <a:pt x="2158334" y="2846350"/>
                  </a:lnTo>
                  <a:lnTo>
                    <a:pt x="1966093" y="2796919"/>
                  </a:lnTo>
                  <a:cubicBezTo>
                    <a:pt x="1815134" y="2766029"/>
                    <a:pt x="1658832" y="2749806"/>
                    <a:pt x="1498741" y="2749806"/>
                  </a:cubicBezTo>
                  <a:cubicBezTo>
                    <a:pt x="1338650" y="2749806"/>
                    <a:pt x="1182348" y="2766029"/>
                    <a:pt x="1031389" y="2796919"/>
                  </a:cubicBezTo>
                  <a:lnTo>
                    <a:pt x="851609" y="2843146"/>
                  </a:lnTo>
                  <a:lnTo>
                    <a:pt x="0" y="225453"/>
                  </a:lnTo>
                  <a:lnTo>
                    <a:pt x="231977" y="159578"/>
                  </a:lnTo>
                  <a:cubicBezTo>
                    <a:pt x="636868" y="55405"/>
                    <a:pt x="1061334" y="0"/>
                    <a:pt x="14987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i="0" u="none" strike="noStrike" cap="non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5824318" y="3419049"/>
              <a:ext cx="1175623" cy="1217918"/>
            </a:xfrm>
            <a:custGeom>
              <a:avLst/>
              <a:gdLst/>
              <a:ahLst/>
              <a:cxnLst/>
              <a:rect l="l" t="t" r="r" b="b"/>
              <a:pathLst>
                <a:path w="3243097" h="3359774" extrusionOk="0">
                  <a:moveTo>
                    <a:pt x="2391581" y="0"/>
                  </a:moveTo>
                  <a:lnTo>
                    <a:pt x="3243097" y="2617405"/>
                  </a:lnTo>
                  <a:lnTo>
                    <a:pt x="3126410" y="2660112"/>
                  </a:lnTo>
                  <a:cubicBezTo>
                    <a:pt x="2779614" y="2806795"/>
                    <a:pt x="2475926" y="3035440"/>
                    <a:pt x="2239631" y="3321763"/>
                  </a:cubicBezTo>
                  <a:lnTo>
                    <a:pt x="2211207" y="3359774"/>
                  </a:lnTo>
                  <a:lnTo>
                    <a:pt x="0" y="1722466"/>
                  </a:lnTo>
                  <a:lnTo>
                    <a:pt x="117747" y="1572631"/>
                  </a:lnTo>
                  <a:cubicBezTo>
                    <a:pt x="685889" y="884203"/>
                    <a:pt x="1432270" y="348323"/>
                    <a:pt x="2286242" y="35642"/>
                  </a:cubicBezTo>
                  <a:lnTo>
                    <a:pt x="23915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i="0" u="none" strike="noStrike" cap="non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9"/>
            <p:cNvSpPr/>
            <p:nvPr/>
          </p:nvSpPr>
          <p:spPr>
            <a:xfrm>
              <a:off x="7591539" y="3422345"/>
              <a:ext cx="1185878" cy="1223423"/>
            </a:xfrm>
            <a:custGeom>
              <a:avLst/>
              <a:gdLst/>
              <a:ahLst/>
              <a:cxnLst/>
              <a:rect l="l" t="t" r="r" b="b"/>
              <a:pathLst>
                <a:path w="3271388" h="3374959" extrusionOk="0">
                  <a:moveTo>
                    <a:pt x="866062" y="0"/>
                  </a:moveTo>
                  <a:lnTo>
                    <a:pt x="944797" y="26641"/>
                  </a:lnTo>
                  <a:cubicBezTo>
                    <a:pt x="1876403" y="367748"/>
                    <a:pt x="2679967" y="974479"/>
                    <a:pt x="3263768" y="1755113"/>
                  </a:cubicBezTo>
                  <a:lnTo>
                    <a:pt x="3271388" y="1765829"/>
                  </a:lnTo>
                  <a:lnTo>
                    <a:pt x="1037918" y="3374959"/>
                  </a:lnTo>
                  <a:lnTo>
                    <a:pt x="991408" y="3312762"/>
                  </a:lnTo>
                  <a:cubicBezTo>
                    <a:pt x="755113" y="3026439"/>
                    <a:pt x="451425" y="2797794"/>
                    <a:pt x="104629" y="2651111"/>
                  </a:cubicBezTo>
                  <a:lnTo>
                    <a:pt x="0" y="2612817"/>
                  </a:lnTo>
                  <a:lnTo>
                    <a:pt x="8660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i="0" u="none" strike="noStrike" cap="non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9"/>
            <p:cNvSpPr/>
            <p:nvPr/>
          </p:nvSpPr>
          <p:spPr>
            <a:xfrm>
              <a:off x="5444350" y="4092751"/>
              <a:ext cx="1146027" cy="1045260"/>
            </a:xfrm>
            <a:custGeom>
              <a:avLst/>
              <a:gdLst/>
              <a:ahLst/>
              <a:cxnLst/>
              <a:rect l="l" t="t" r="r" b="b"/>
              <a:pathLst>
                <a:path w="3161453" h="2883477" extrusionOk="0">
                  <a:moveTo>
                    <a:pt x="951022" y="0"/>
                  </a:moveTo>
                  <a:lnTo>
                    <a:pt x="3161453" y="1636734"/>
                  </a:lnTo>
                  <a:lnTo>
                    <a:pt x="3143998" y="1660075"/>
                  </a:lnTo>
                  <a:cubicBezTo>
                    <a:pt x="2935631" y="1968499"/>
                    <a:pt x="2799513" y="2329744"/>
                    <a:pt x="2759929" y="2719528"/>
                  </a:cubicBezTo>
                  <a:lnTo>
                    <a:pt x="2751650" y="2883477"/>
                  </a:lnTo>
                  <a:lnTo>
                    <a:pt x="0" y="2883477"/>
                  </a:lnTo>
                  <a:lnTo>
                    <a:pt x="4745" y="2695790"/>
                  </a:lnTo>
                  <a:cubicBezTo>
                    <a:pt x="52918" y="1745467"/>
                    <a:pt x="362824" y="864198"/>
                    <a:pt x="863816" y="122632"/>
                  </a:cubicBezTo>
                  <a:lnTo>
                    <a:pt x="9510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i="0" u="none" strike="noStrike" cap="non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9"/>
            <p:cNvSpPr/>
            <p:nvPr/>
          </p:nvSpPr>
          <p:spPr>
            <a:xfrm>
              <a:off x="8003579" y="4112466"/>
              <a:ext cx="1139497" cy="1025739"/>
            </a:xfrm>
            <a:custGeom>
              <a:avLst/>
              <a:gdLst/>
              <a:ahLst/>
              <a:cxnLst/>
              <a:rect l="l" t="t" r="r" b="b"/>
              <a:pathLst>
                <a:path w="3143439" h="2829624" extrusionOk="0">
                  <a:moveTo>
                    <a:pt x="2230713" y="0"/>
                  </a:moveTo>
                  <a:lnTo>
                    <a:pt x="2279623" y="68779"/>
                  </a:lnTo>
                  <a:cubicBezTo>
                    <a:pt x="2780615" y="810345"/>
                    <a:pt x="3090521" y="1691614"/>
                    <a:pt x="3138693" y="2641937"/>
                  </a:cubicBezTo>
                  <a:lnTo>
                    <a:pt x="3143439" y="2829624"/>
                  </a:lnTo>
                  <a:lnTo>
                    <a:pt x="391788" y="2829624"/>
                  </a:lnTo>
                  <a:lnTo>
                    <a:pt x="383509" y="2665675"/>
                  </a:lnTo>
                  <a:cubicBezTo>
                    <a:pt x="351842" y="2353848"/>
                    <a:pt x="258393" y="2060286"/>
                    <a:pt x="115596" y="1797420"/>
                  </a:cubicBezTo>
                  <a:lnTo>
                    <a:pt x="0" y="1607144"/>
                  </a:lnTo>
                  <a:lnTo>
                    <a:pt x="2230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i="0" u="none" strike="noStrike" cap="non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" name="Google Shape;109;p29"/>
          <p:cNvGrpSpPr/>
          <p:nvPr/>
        </p:nvGrpSpPr>
        <p:grpSpPr>
          <a:xfrm rot="10800000">
            <a:off x="7003500" y="-104954"/>
            <a:ext cx="2206279" cy="1270815"/>
            <a:chOff x="5811200" y="77788"/>
            <a:chExt cx="3076500" cy="1482696"/>
          </a:xfrm>
        </p:grpSpPr>
        <p:sp>
          <p:nvSpPr>
            <p:cNvPr id="110" name="Google Shape;110;p29"/>
            <p:cNvSpPr/>
            <p:nvPr/>
          </p:nvSpPr>
          <p:spPr>
            <a:xfrm>
              <a:off x="5811200" y="77788"/>
              <a:ext cx="1571700" cy="30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9"/>
            <p:cNvSpPr/>
            <p:nvPr/>
          </p:nvSpPr>
          <p:spPr>
            <a:xfrm>
              <a:off x="5811200" y="380216"/>
              <a:ext cx="2095500" cy="30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9"/>
            <p:cNvSpPr/>
            <p:nvPr/>
          </p:nvSpPr>
          <p:spPr>
            <a:xfrm>
              <a:off x="5811200" y="653227"/>
              <a:ext cx="2400300" cy="302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9"/>
            <p:cNvSpPr/>
            <p:nvPr/>
          </p:nvSpPr>
          <p:spPr>
            <a:xfrm>
              <a:off x="5811200" y="955655"/>
              <a:ext cx="2722200" cy="30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9"/>
            <p:cNvSpPr/>
            <p:nvPr/>
          </p:nvSpPr>
          <p:spPr>
            <a:xfrm>
              <a:off x="5811200" y="1258084"/>
              <a:ext cx="3076500" cy="302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29"/>
          <p:cNvGrpSpPr/>
          <p:nvPr/>
        </p:nvGrpSpPr>
        <p:grpSpPr>
          <a:xfrm rot="16200000">
            <a:off x="7380744" y="3374048"/>
            <a:ext cx="2360653" cy="1165860"/>
            <a:chOff x="5444350" y="3319496"/>
            <a:chExt cx="3698725" cy="1818709"/>
          </a:xfrm>
        </p:grpSpPr>
        <p:sp>
          <p:nvSpPr>
            <p:cNvPr id="116" name="Google Shape;116;p29"/>
            <p:cNvSpPr/>
            <p:nvPr/>
          </p:nvSpPr>
          <p:spPr>
            <a:xfrm>
              <a:off x="6750682" y="3319496"/>
              <a:ext cx="1096283" cy="1031802"/>
            </a:xfrm>
            <a:custGeom>
              <a:avLst/>
              <a:gdLst/>
              <a:ahLst/>
              <a:cxnLst/>
              <a:rect l="l" t="t" r="r" b="b"/>
              <a:pathLst>
                <a:path w="3024229" h="2846350" extrusionOk="0">
                  <a:moveTo>
                    <a:pt x="1498741" y="0"/>
                  </a:moveTo>
                  <a:cubicBezTo>
                    <a:pt x="2023629" y="0"/>
                    <a:pt x="2529883" y="79782"/>
                    <a:pt x="3006037" y="227882"/>
                  </a:cubicBezTo>
                  <a:lnTo>
                    <a:pt x="3024229" y="234038"/>
                  </a:lnTo>
                  <a:lnTo>
                    <a:pt x="2158334" y="2846350"/>
                  </a:lnTo>
                  <a:lnTo>
                    <a:pt x="1966093" y="2796919"/>
                  </a:lnTo>
                  <a:cubicBezTo>
                    <a:pt x="1815134" y="2766029"/>
                    <a:pt x="1658832" y="2749806"/>
                    <a:pt x="1498741" y="2749806"/>
                  </a:cubicBezTo>
                  <a:cubicBezTo>
                    <a:pt x="1338650" y="2749806"/>
                    <a:pt x="1182348" y="2766029"/>
                    <a:pt x="1031389" y="2796919"/>
                  </a:cubicBezTo>
                  <a:lnTo>
                    <a:pt x="851609" y="2843146"/>
                  </a:lnTo>
                  <a:lnTo>
                    <a:pt x="0" y="225453"/>
                  </a:lnTo>
                  <a:lnTo>
                    <a:pt x="231977" y="159578"/>
                  </a:lnTo>
                  <a:cubicBezTo>
                    <a:pt x="636868" y="55405"/>
                    <a:pt x="1061334" y="0"/>
                    <a:pt x="14987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i="0" u="none" strike="noStrike" cap="non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9"/>
            <p:cNvSpPr/>
            <p:nvPr/>
          </p:nvSpPr>
          <p:spPr>
            <a:xfrm>
              <a:off x="5824318" y="3419049"/>
              <a:ext cx="1175623" cy="1217918"/>
            </a:xfrm>
            <a:custGeom>
              <a:avLst/>
              <a:gdLst/>
              <a:ahLst/>
              <a:cxnLst/>
              <a:rect l="l" t="t" r="r" b="b"/>
              <a:pathLst>
                <a:path w="3243097" h="3359774" extrusionOk="0">
                  <a:moveTo>
                    <a:pt x="2391581" y="0"/>
                  </a:moveTo>
                  <a:lnTo>
                    <a:pt x="3243097" y="2617405"/>
                  </a:lnTo>
                  <a:lnTo>
                    <a:pt x="3126410" y="2660112"/>
                  </a:lnTo>
                  <a:cubicBezTo>
                    <a:pt x="2779614" y="2806795"/>
                    <a:pt x="2475926" y="3035440"/>
                    <a:pt x="2239631" y="3321763"/>
                  </a:cubicBezTo>
                  <a:lnTo>
                    <a:pt x="2211207" y="3359774"/>
                  </a:lnTo>
                  <a:lnTo>
                    <a:pt x="0" y="1722466"/>
                  </a:lnTo>
                  <a:lnTo>
                    <a:pt x="117747" y="1572631"/>
                  </a:lnTo>
                  <a:cubicBezTo>
                    <a:pt x="685889" y="884203"/>
                    <a:pt x="1432270" y="348323"/>
                    <a:pt x="2286242" y="35642"/>
                  </a:cubicBezTo>
                  <a:lnTo>
                    <a:pt x="23915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i="0" u="none" strike="noStrike" cap="non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9"/>
            <p:cNvSpPr/>
            <p:nvPr/>
          </p:nvSpPr>
          <p:spPr>
            <a:xfrm>
              <a:off x="7591539" y="3422345"/>
              <a:ext cx="1185878" cy="1223423"/>
            </a:xfrm>
            <a:custGeom>
              <a:avLst/>
              <a:gdLst/>
              <a:ahLst/>
              <a:cxnLst/>
              <a:rect l="l" t="t" r="r" b="b"/>
              <a:pathLst>
                <a:path w="3271388" h="3374959" extrusionOk="0">
                  <a:moveTo>
                    <a:pt x="866062" y="0"/>
                  </a:moveTo>
                  <a:lnTo>
                    <a:pt x="944797" y="26641"/>
                  </a:lnTo>
                  <a:cubicBezTo>
                    <a:pt x="1876403" y="367748"/>
                    <a:pt x="2679967" y="974479"/>
                    <a:pt x="3263768" y="1755113"/>
                  </a:cubicBezTo>
                  <a:lnTo>
                    <a:pt x="3271388" y="1765829"/>
                  </a:lnTo>
                  <a:lnTo>
                    <a:pt x="1037918" y="3374959"/>
                  </a:lnTo>
                  <a:lnTo>
                    <a:pt x="991408" y="3312762"/>
                  </a:lnTo>
                  <a:cubicBezTo>
                    <a:pt x="755113" y="3026439"/>
                    <a:pt x="451425" y="2797794"/>
                    <a:pt x="104629" y="2651111"/>
                  </a:cubicBezTo>
                  <a:lnTo>
                    <a:pt x="0" y="2612817"/>
                  </a:lnTo>
                  <a:lnTo>
                    <a:pt x="8660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i="0" u="none" strike="noStrike" cap="non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9"/>
            <p:cNvSpPr/>
            <p:nvPr/>
          </p:nvSpPr>
          <p:spPr>
            <a:xfrm>
              <a:off x="5444350" y="4092751"/>
              <a:ext cx="1146027" cy="1045260"/>
            </a:xfrm>
            <a:custGeom>
              <a:avLst/>
              <a:gdLst/>
              <a:ahLst/>
              <a:cxnLst/>
              <a:rect l="l" t="t" r="r" b="b"/>
              <a:pathLst>
                <a:path w="3161453" h="2883477" extrusionOk="0">
                  <a:moveTo>
                    <a:pt x="951022" y="0"/>
                  </a:moveTo>
                  <a:lnTo>
                    <a:pt x="3161453" y="1636734"/>
                  </a:lnTo>
                  <a:lnTo>
                    <a:pt x="3143998" y="1660075"/>
                  </a:lnTo>
                  <a:cubicBezTo>
                    <a:pt x="2935631" y="1968499"/>
                    <a:pt x="2799513" y="2329744"/>
                    <a:pt x="2759929" y="2719528"/>
                  </a:cubicBezTo>
                  <a:lnTo>
                    <a:pt x="2751650" y="2883477"/>
                  </a:lnTo>
                  <a:lnTo>
                    <a:pt x="0" y="2883477"/>
                  </a:lnTo>
                  <a:lnTo>
                    <a:pt x="4745" y="2695790"/>
                  </a:lnTo>
                  <a:cubicBezTo>
                    <a:pt x="52918" y="1745467"/>
                    <a:pt x="362824" y="864198"/>
                    <a:pt x="863816" y="122632"/>
                  </a:cubicBezTo>
                  <a:lnTo>
                    <a:pt x="9510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i="0" u="none" strike="noStrike" cap="non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9"/>
            <p:cNvSpPr/>
            <p:nvPr/>
          </p:nvSpPr>
          <p:spPr>
            <a:xfrm>
              <a:off x="8003579" y="4112466"/>
              <a:ext cx="1139497" cy="1025739"/>
            </a:xfrm>
            <a:custGeom>
              <a:avLst/>
              <a:gdLst/>
              <a:ahLst/>
              <a:cxnLst/>
              <a:rect l="l" t="t" r="r" b="b"/>
              <a:pathLst>
                <a:path w="3143439" h="2829624" extrusionOk="0">
                  <a:moveTo>
                    <a:pt x="2230713" y="0"/>
                  </a:moveTo>
                  <a:lnTo>
                    <a:pt x="2279623" y="68779"/>
                  </a:lnTo>
                  <a:cubicBezTo>
                    <a:pt x="2780615" y="810345"/>
                    <a:pt x="3090521" y="1691614"/>
                    <a:pt x="3138693" y="2641937"/>
                  </a:cubicBezTo>
                  <a:lnTo>
                    <a:pt x="3143439" y="2829624"/>
                  </a:lnTo>
                  <a:lnTo>
                    <a:pt x="391788" y="2829624"/>
                  </a:lnTo>
                  <a:lnTo>
                    <a:pt x="383509" y="2665675"/>
                  </a:lnTo>
                  <a:cubicBezTo>
                    <a:pt x="351842" y="2353848"/>
                    <a:pt x="258393" y="2060286"/>
                    <a:pt x="115596" y="1797420"/>
                  </a:cubicBezTo>
                  <a:lnTo>
                    <a:pt x="0" y="1607144"/>
                  </a:lnTo>
                  <a:lnTo>
                    <a:pt x="2230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i="0" u="none" strike="noStrike" cap="none">
                <a:solidFill>
                  <a:srgbClr val="AAAAA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29"/>
          <p:cNvGrpSpPr/>
          <p:nvPr/>
        </p:nvGrpSpPr>
        <p:grpSpPr>
          <a:xfrm rot="16200000">
            <a:off x="-262370" y="3343377"/>
            <a:ext cx="2127278" cy="1460578"/>
            <a:chOff x="5811200" y="77788"/>
            <a:chExt cx="3076500" cy="1482696"/>
          </a:xfrm>
        </p:grpSpPr>
        <p:sp>
          <p:nvSpPr>
            <p:cNvPr id="122" name="Google Shape;122;p29"/>
            <p:cNvSpPr/>
            <p:nvPr/>
          </p:nvSpPr>
          <p:spPr>
            <a:xfrm>
              <a:off x="5811200" y="77788"/>
              <a:ext cx="1571700" cy="30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9"/>
            <p:cNvSpPr/>
            <p:nvPr/>
          </p:nvSpPr>
          <p:spPr>
            <a:xfrm>
              <a:off x="5811200" y="380216"/>
              <a:ext cx="2095500" cy="30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9"/>
            <p:cNvSpPr/>
            <p:nvPr/>
          </p:nvSpPr>
          <p:spPr>
            <a:xfrm>
              <a:off x="5811200" y="653227"/>
              <a:ext cx="2400300" cy="302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9"/>
            <p:cNvSpPr/>
            <p:nvPr/>
          </p:nvSpPr>
          <p:spPr>
            <a:xfrm>
              <a:off x="5811200" y="955655"/>
              <a:ext cx="2722200" cy="30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9"/>
            <p:cNvSpPr/>
            <p:nvPr/>
          </p:nvSpPr>
          <p:spPr>
            <a:xfrm>
              <a:off x="5811200" y="1258084"/>
              <a:ext cx="3076500" cy="302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102;p29">
                <a:extLst>
                  <a:ext uri="{FF2B5EF4-FFF2-40B4-BE49-F238E27FC236}">
                    <a16:creationId xmlns:a16="http://schemas.microsoft.com/office/drawing/2014/main" id="{42E791AF-62F7-4B4C-BAE8-0411BAB3B0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7996" y="3242142"/>
                <a:ext cx="3790800" cy="328200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ctr" anchorCtr="0">
                <a:noAutofit/>
              </a:bodyPr>
              <a:lstStyle>
                <a:lvl1pPr marL="0" indent="0" algn="ctr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Mentors: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Hikaru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Hanawa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Peterson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Lacy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Stephens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Google Shape;102;p29">
                <a:extLst>
                  <a:ext uri="{FF2B5EF4-FFF2-40B4-BE49-F238E27FC236}">
                    <a16:creationId xmlns:a16="http://schemas.microsoft.com/office/drawing/2014/main" id="{42E791AF-62F7-4B4C-BAE8-0411BAB3B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996" y="3242142"/>
                <a:ext cx="3790800" cy="328200"/>
              </a:xfrm>
              <a:prstGeom prst="rect">
                <a:avLst/>
              </a:prstGeom>
              <a:blipFill>
                <a:blip r:embed="rId4"/>
                <a:stretch>
                  <a:fillRect t="-79630" b="-10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Google Shape;102;p29">
            <a:extLst>
              <a:ext uri="{FF2B5EF4-FFF2-40B4-BE49-F238E27FC236}">
                <a16:creationId xmlns:a16="http://schemas.microsoft.com/office/drawing/2014/main" id="{8A7E0308-EB6C-46EE-BCB9-6BDE6643C872}"/>
              </a:ext>
            </a:extLst>
          </p:cNvPr>
          <p:cNvSpPr txBox="1">
            <a:spLocks/>
          </p:cNvSpPr>
          <p:nvPr/>
        </p:nvSpPr>
        <p:spPr>
          <a:xfrm>
            <a:off x="1995720" y="4605863"/>
            <a:ext cx="5582076" cy="302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Agricultural &amp; Applied Economics, University of Georgia, M.S. student</a:t>
            </a:r>
          </a:p>
          <a:p>
            <a:r>
              <a:rPr lang="en-US" altLang="en-US" sz="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800" dirty="0"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Department of Agricultural and Resource Economics, University of Connecticut, Ph.D. Candidate</a:t>
            </a:r>
          </a:p>
          <a:p>
            <a:r>
              <a:rPr lang="en-US" altLang="en-US" sz="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Applied Economics, University of Minnesota Twin Cities, Professor </a:t>
            </a:r>
          </a:p>
          <a:p>
            <a:r>
              <a:rPr lang="en-US" altLang="en-US" sz="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and Regulatory Programs (MRP) Agricultural Marketing Service, Agricultural Marketing Specialist (AMS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6C0BBF4-F7F5-43AC-B952-7ED9AB4A5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89" y="149039"/>
            <a:ext cx="7886700" cy="459581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 of Texas</a:t>
            </a:r>
          </a:p>
        </p:txBody>
      </p:sp>
      <p:grpSp>
        <p:nvGrpSpPr>
          <p:cNvPr id="9" name="Google Shape;401;p24">
            <a:extLst>
              <a:ext uri="{FF2B5EF4-FFF2-40B4-BE49-F238E27FC236}">
                <a16:creationId xmlns:a16="http://schemas.microsoft.com/office/drawing/2014/main" id="{FE8483EE-BBCD-4D75-87EE-E67B103FC10C}"/>
              </a:ext>
            </a:extLst>
          </p:cNvPr>
          <p:cNvGrpSpPr/>
          <p:nvPr/>
        </p:nvGrpSpPr>
        <p:grpSpPr>
          <a:xfrm>
            <a:off x="231164" y="776456"/>
            <a:ext cx="2902263" cy="4276725"/>
            <a:chOff x="6906751" y="1224353"/>
            <a:chExt cx="1963472" cy="3562800"/>
          </a:xfrm>
        </p:grpSpPr>
        <p:sp>
          <p:nvSpPr>
            <p:cNvPr id="10" name="Google Shape;402;p24">
              <a:extLst>
                <a:ext uri="{FF2B5EF4-FFF2-40B4-BE49-F238E27FC236}">
                  <a16:creationId xmlns:a16="http://schemas.microsoft.com/office/drawing/2014/main" id="{7C225276-FBEF-41ED-B689-E975C68140D0}"/>
                </a:ext>
              </a:extLst>
            </p:cNvPr>
            <p:cNvSpPr/>
            <p:nvPr/>
          </p:nvSpPr>
          <p:spPr>
            <a:xfrm>
              <a:off x="6927841" y="1224353"/>
              <a:ext cx="1900200" cy="35628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4;p24">
              <a:extLst>
                <a:ext uri="{FF2B5EF4-FFF2-40B4-BE49-F238E27FC236}">
                  <a16:creationId xmlns:a16="http://schemas.microsoft.com/office/drawing/2014/main" id="{3651882A-F1E0-4D86-8DEF-D4B6C9DD52E4}"/>
                </a:ext>
              </a:extLst>
            </p:cNvPr>
            <p:cNvSpPr txBox="1"/>
            <p:nvPr/>
          </p:nvSpPr>
          <p:spPr>
            <a:xfrm>
              <a:off x="6906751" y="1224353"/>
              <a:ext cx="19002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u="sng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" name="Google Shape;405;p24">
              <a:extLst>
                <a:ext uri="{FF2B5EF4-FFF2-40B4-BE49-F238E27FC236}">
                  <a16:creationId xmlns:a16="http://schemas.microsoft.com/office/drawing/2014/main" id="{5336D6AF-9ECF-4B83-9669-A17DBA255116}"/>
                </a:ext>
              </a:extLst>
            </p:cNvPr>
            <p:cNvSpPr txBox="1"/>
            <p:nvPr/>
          </p:nvSpPr>
          <p:spPr>
            <a:xfrm>
              <a:off x="6906752" y="1805846"/>
              <a:ext cx="1963471" cy="2857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 Texas, 10% of counties have low HEAL score, followed by 12% ranked high and rest 78% ranked medium. </a:t>
              </a:r>
            </a:p>
            <a:p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This implies that the local food system across Texas counties is slightly stronger than the counties in California. </a:t>
              </a:r>
              <a:br>
                <a:rPr lang="en-US" sz="1600" dirty="0"/>
              </a:br>
              <a:endParaRPr lang="en-US" sz="1600" dirty="0">
                <a:solidFill>
                  <a:schemeClr val="dk1"/>
                </a:solidFill>
                <a:latin typeface="Symbola" panose="02020503060805020204" pitchFamily="18" charset="0"/>
                <a:ea typeface="Symbola" panose="02020503060805020204" pitchFamily="18" charset="0"/>
                <a:cs typeface="Symbola" panose="02020503060805020204" pitchFamily="18" charset="0"/>
                <a:sym typeface="Roboto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dirty="0">
                <a:solidFill>
                  <a:schemeClr val="dk1"/>
                </a:solidFill>
                <a:latin typeface="Symbola" panose="02020503060805020204" pitchFamily="18" charset="0"/>
                <a:ea typeface="Symbola" panose="02020503060805020204" pitchFamily="18" charset="0"/>
                <a:cs typeface="Symbola" panose="02020503060805020204" pitchFamily="18" charset="0"/>
                <a:sym typeface="Roboto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Symbola" panose="02020503060805020204" pitchFamily="18" charset="0"/>
                <a:ea typeface="Symbola" panose="02020503060805020204" pitchFamily="18" charset="0"/>
                <a:cs typeface="Symbola" panose="02020503060805020204" pitchFamily="18" charset="0"/>
                <a:sym typeface="Roboto"/>
              </a:endParaRPr>
            </a:p>
          </p:txBody>
        </p:sp>
        <p:sp>
          <p:nvSpPr>
            <p:cNvPr id="13" name="Google Shape;406;p24">
              <a:extLst>
                <a:ext uri="{FF2B5EF4-FFF2-40B4-BE49-F238E27FC236}">
                  <a16:creationId xmlns:a16="http://schemas.microsoft.com/office/drawing/2014/main" id="{1B5FFD21-1B6E-4633-B7F3-4811AC5C78D0}"/>
                </a:ext>
              </a:extLst>
            </p:cNvPr>
            <p:cNvSpPr txBox="1"/>
            <p:nvPr/>
          </p:nvSpPr>
          <p:spPr>
            <a:xfrm>
              <a:off x="7286700" y="4080397"/>
              <a:ext cx="8535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1A195-74ED-1BD6-59F0-F93C210C9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88957-4EEC-4D65-9672-05177F8BC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631" y="764382"/>
            <a:ext cx="5531921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3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0851A-F319-4118-8FEB-F68BA854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0826"/>
            <a:ext cx="7886700" cy="43616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Spider-Chart (Radar Chart)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42344-A51B-4DAA-9FFF-05B6FC8E9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06" y="828339"/>
            <a:ext cx="8283388" cy="3958814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oogle Shape;401;p24">
            <a:extLst>
              <a:ext uri="{FF2B5EF4-FFF2-40B4-BE49-F238E27FC236}">
                <a16:creationId xmlns:a16="http://schemas.microsoft.com/office/drawing/2014/main" id="{AB9094C3-7CEB-446F-8E79-0CDEA5E56327}"/>
              </a:ext>
            </a:extLst>
          </p:cNvPr>
          <p:cNvGrpSpPr/>
          <p:nvPr/>
        </p:nvGrpSpPr>
        <p:grpSpPr>
          <a:xfrm>
            <a:off x="5606921" y="1092108"/>
            <a:ext cx="3106774" cy="3562800"/>
            <a:chOff x="6885660" y="1224353"/>
            <a:chExt cx="1942381" cy="3562800"/>
          </a:xfrm>
        </p:grpSpPr>
        <p:sp>
          <p:nvSpPr>
            <p:cNvPr id="8" name="Google Shape;402;p24">
              <a:extLst>
                <a:ext uri="{FF2B5EF4-FFF2-40B4-BE49-F238E27FC236}">
                  <a16:creationId xmlns:a16="http://schemas.microsoft.com/office/drawing/2014/main" id="{4C0B82DC-3ACA-439A-A13C-841B007B2B1D}"/>
                </a:ext>
              </a:extLst>
            </p:cNvPr>
            <p:cNvSpPr/>
            <p:nvPr/>
          </p:nvSpPr>
          <p:spPr>
            <a:xfrm>
              <a:off x="6927841" y="1224353"/>
              <a:ext cx="1900200" cy="35628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4;p24">
              <a:extLst>
                <a:ext uri="{FF2B5EF4-FFF2-40B4-BE49-F238E27FC236}">
                  <a16:creationId xmlns:a16="http://schemas.microsoft.com/office/drawing/2014/main" id="{F1A28378-B063-4957-B033-E23E06DF2BAA}"/>
                </a:ext>
              </a:extLst>
            </p:cNvPr>
            <p:cNvSpPr txBox="1"/>
            <p:nvPr/>
          </p:nvSpPr>
          <p:spPr>
            <a:xfrm>
              <a:off x="6927840" y="1419181"/>
              <a:ext cx="19002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u="sng" dirty="0">
                  <a:solidFill>
                    <a:schemeClr val="dk1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Spider-Chart</a:t>
              </a:r>
              <a:endParaRPr sz="1600" b="1" u="sng" dirty="0">
                <a:solidFill>
                  <a:schemeClr val="dk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  <p:sp>
          <p:nvSpPr>
            <p:cNvPr id="10" name="Google Shape;405;p24">
              <a:extLst>
                <a:ext uri="{FF2B5EF4-FFF2-40B4-BE49-F238E27FC236}">
                  <a16:creationId xmlns:a16="http://schemas.microsoft.com/office/drawing/2014/main" id="{2A8EEA35-B7CE-432C-A9FE-9CD7636526CB}"/>
                </a:ext>
              </a:extLst>
            </p:cNvPr>
            <p:cNvSpPr txBox="1"/>
            <p:nvPr/>
          </p:nvSpPr>
          <p:spPr>
            <a:xfrm>
              <a:off x="6885660" y="1781138"/>
              <a:ext cx="1900200" cy="2646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Times New Roman" panose="02020603050405020304" pitchFamily="18" charset="0"/>
                  <a:ea typeface="Symbola" panose="02020503060805020204" pitchFamily="18" charset="0"/>
                  <a:cs typeface="Times New Roman" panose="02020603050405020304" pitchFamily="18" charset="0"/>
                  <a:sym typeface="Roboto"/>
                </a:rPr>
                <a:t>The Spider-Chart visualizes the variation in the strength of four dimensions at the state level. </a:t>
              </a: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600" dirty="0">
                <a:solidFill>
                  <a:schemeClr val="dk1"/>
                </a:solidFill>
                <a:latin typeface="Times New Roman" panose="02020603050405020304" pitchFamily="18" charset="0"/>
                <a:ea typeface="Symbola" panose="02020503060805020204" pitchFamily="18" charset="0"/>
                <a:cs typeface="Times New Roman" panose="02020603050405020304" pitchFamily="18" charset="0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Times New Roman" panose="02020603050405020304" pitchFamily="18" charset="0"/>
                  <a:ea typeface="Symbola" panose="02020503060805020204" pitchFamily="18" charset="0"/>
                  <a:cs typeface="Times New Roman" panose="02020603050405020304" pitchFamily="18" charset="0"/>
                  <a:sym typeface="Roboto"/>
                </a:rPr>
                <a:t>Here, Texas has better local food accessibility than that of California while all other dimensions are comparable.</a:t>
              </a:r>
            </a:p>
          </p:txBody>
        </p:sp>
        <p:sp>
          <p:nvSpPr>
            <p:cNvPr id="11" name="Google Shape;406;p24">
              <a:extLst>
                <a:ext uri="{FF2B5EF4-FFF2-40B4-BE49-F238E27FC236}">
                  <a16:creationId xmlns:a16="http://schemas.microsoft.com/office/drawing/2014/main" id="{197A125F-1640-498E-A4CA-502C5D95F893}"/>
                </a:ext>
              </a:extLst>
            </p:cNvPr>
            <p:cNvSpPr txBox="1"/>
            <p:nvPr/>
          </p:nvSpPr>
          <p:spPr>
            <a:xfrm>
              <a:off x="7286700" y="4080397"/>
              <a:ext cx="8535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2" name="Google Shape;353;p23">
            <a:extLst>
              <a:ext uri="{FF2B5EF4-FFF2-40B4-BE49-F238E27FC236}">
                <a16:creationId xmlns:a16="http://schemas.microsoft.com/office/drawing/2014/main" id="{7C7B988D-F39E-472E-96DC-2B555BB55186}"/>
              </a:ext>
            </a:extLst>
          </p:cNvPr>
          <p:cNvSpPr txBox="1"/>
          <p:nvPr/>
        </p:nvSpPr>
        <p:spPr>
          <a:xfrm flipH="1">
            <a:off x="219227" y="4680579"/>
            <a:ext cx="7394289" cy="347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ea typeface="Cascadia Mono SemiBold" panose="020B0609020000020004" pitchFamily="49" charset="0"/>
                <a:cs typeface="Times New Roman" panose="02020603050405020304" pitchFamily="18" charset="0"/>
                <a:sym typeface="Roboto"/>
              </a:rPr>
              <a:t>Figure: Spider-Chart of HEAL Dimensions for California and Texas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F5F5F-0336-7945-764B-0AAA7E8D5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8F686-4A64-4BE4-B3D4-0DFFC8917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84" y="805976"/>
            <a:ext cx="5228663" cy="387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28736"/>
      </p:ext>
    </p:extLst>
  </p:cSld>
  <p:clrMapOvr>
    <a:masterClrMapping/>
  </p:clrMapOvr>
  <p:extLst mod="1">
    <p:ext uri="{6950BFC3-D8DA-4A85-94F7-54DA5524770B}">
      <p188:commentRel xmlns=""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63D2-BAE0-46BA-A9B3-77CF780F4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6813"/>
            <a:ext cx="7886700" cy="459581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Ridge Map</a:t>
            </a:r>
          </a:p>
        </p:txBody>
      </p:sp>
      <p:sp>
        <p:nvSpPr>
          <p:cNvPr id="11" name="Google Shape;353;p23">
            <a:extLst>
              <a:ext uri="{FF2B5EF4-FFF2-40B4-BE49-F238E27FC236}">
                <a16:creationId xmlns:a16="http://schemas.microsoft.com/office/drawing/2014/main" id="{5F5065CB-ABAE-4D8A-8FD2-6349794E6136}"/>
              </a:ext>
            </a:extLst>
          </p:cNvPr>
          <p:cNvSpPr txBox="1"/>
          <p:nvPr/>
        </p:nvSpPr>
        <p:spPr>
          <a:xfrm flipH="1">
            <a:off x="542799" y="3912987"/>
            <a:ext cx="7769928" cy="47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ea typeface="Cascadia Mono SemiBold" panose="020B0609020000020004" pitchFamily="49" charset="0"/>
                <a:cs typeface="Times New Roman" panose="02020603050405020304" pitchFamily="18" charset="0"/>
                <a:sym typeface="Roboto"/>
              </a:rPr>
              <a:t>Figure: Ridge Map of HEAL Dimensions’ distribution among counties in California and Texas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EC5ED-8C30-FCA0-70A9-E03EC6E84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77D74-76BC-484C-A3E6-1750EC88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08" y="733425"/>
            <a:ext cx="7812141" cy="387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8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1D764D-B651-1643-7997-65D61CEFE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466045"/>
              </p:ext>
            </p:extLst>
          </p:nvPr>
        </p:nvGraphicFramePr>
        <p:xfrm>
          <a:off x="1736437" y="517053"/>
          <a:ext cx="5948217" cy="4556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2739">
                  <a:extLst>
                    <a:ext uri="{9D8B030D-6E8A-4147-A177-3AD203B41FA5}">
                      <a16:colId xmlns:a16="http://schemas.microsoft.com/office/drawing/2014/main" val="515319374"/>
                    </a:ext>
                  </a:extLst>
                </a:gridCol>
                <a:gridCol w="1982739">
                  <a:extLst>
                    <a:ext uri="{9D8B030D-6E8A-4147-A177-3AD203B41FA5}">
                      <a16:colId xmlns:a16="http://schemas.microsoft.com/office/drawing/2014/main" val="3019605226"/>
                    </a:ext>
                  </a:extLst>
                </a:gridCol>
                <a:gridCol w="1982739">
                  <a:extLst>
                    <a:ext uri="{9D8B030D-6E8A-4147-A177-3AD203B41FA5}">
                      <a16:colId xmlns:a16="http://schemas.microsoft.com/office/drawing/2014/main" val="1191863666"/>
                    </a:ext>
                  </a:extLst>
                </a:gridCol>
              </a:tblGrid>
              <a:tr h="3452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Dimensions</a:t>
                      </a:r>
                      <a:endParaRPr lang="en-US" sz="11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26112"/>
                  </a:ext>
                </a:extLst>
              </a:tr>
              <a:tr h="345261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Food Accessibility</a:t>
                      </a:r>
                      <a:endParaRPr lang="en-US" sz="11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number of farms (DTC)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FAME/Census of Agriculture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342262"/>
                  </a:ext>
                </a:extLst>
              </a:tr>
              <a:tr h="345261">
                <a:tc vMerge="1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Population (county)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American Community Survey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1119276"/>
                  </a:ext>
                </a:extLst>
              </a:tr>
              <a:tr h="397287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1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br>
                        <a:rPr lang="en-US" sz="11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Food Affordability</a:t>
                      </a:r>
                      <a:endParaRPr lang="en-US" sz="11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fontAlgn="t"/>
                      <a:br>
                        <a:rPr lang="en-US" sz="11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1100" b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 food sales per capita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Food Expenditure Series, USDA, 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599042"/>
                  </a:ext>
                </a:extLst>
              </a:tr>
              <a:tr h="5013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Household median income (county)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American Community Survey 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07884069"/>
                  </a:ext>
                </a:extLst>
              </a:tr>
              <a:tr h="8655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Environment</a:t>
                      </a:r>
                      <a:endParaRPr lang="en-US" sz="11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GHG emission, chemical pollution and soil health, carbon footprint (kg co2eq/kg produce), and chemical pollution and soil health. 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United States Department of Agriculture National Agricultural Statistics Service (NASS), Census of Agriculture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217057"/>
                  </a:ext>
                </a:extLst>
              </a:tr>
              <a:tr h="397287">
                <a:tc rowSpan="4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Health</a:t>
                      </a:r>
                      <a:endParaRPr lang="en-US" sz="1100" b="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Diagnosed diabetes in adults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 Diabetes Surveillance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269957"/>
                  </a:ext>
                </a:extLst>
              </a:tr>
              <a:tr h="3972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Obesity among diabetic adults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 Diabetes Surveillance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772484"/>
                  </a:ext>
                </a:extLst>
              </a:tr>
              <a:tr h="3452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Food insecurity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warehouse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0" marR="63500"/>
                </a:tc>
                <a:extLst>
                  <a:ext uri="{0D108BD9-81ED-4DB2-BD59-A6C34878D82A}">
                    <a16:rowId xmlns:a16="http://schemas.microsoft.com/office/drawing/2014/main" val="4221077633"/>
                  </a:ext>
                </a:extLst>
              </a:tr>
              <a:tr h="3972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Fast-food restaurants per 1000 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FAME/Census of Agriculture</a:t>
                      </a:r>
                      <a:endParaRPr lang="en-US" sz="11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1192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E053B17-C3BE-F8B4-4AC4-2C36877E13E3}"/>
              </a:ext>
            </a:extLst>
          </p:cNvPr>
          <p:cNvSpPr txBox="1"/>
          <p:nvPr/>
        </p:nvSpPr>
        <p:spPr>
          <a:xfrm>
            <a:off x="2424546" y="-36945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Sources</a:t>
            </a:r>
            <a:endParaRPr lang="en-US" sz="30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CB14BB4-13A0-0385-1EBD-9F6A30DD7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464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EAF8F-AFD7-4528-B5C7-A9B0D434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39FEC-A9EC-464C-AD86-CE1484EFB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41" y="1268016"/>
            <a:ext cx="7886700" cy="2417690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Chaudhary, A., Gustafson, D., &amp; </a:t>
            </a:r>
            <a:r>
              <a:rPr lang="en-US" sz="1300" b="0" i="0" u="none" strike="noStrik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Mathys</a:t>
            </a:r>
            <a:r>
              <a:rPr lang="en-US" sz="13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 (2018). Multi-indicator sustainability assessment of global food systems. </a:t>
            </a:r>
            <a:r>
              <a:rPr lang="en-US" sz="13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Nature Communications</a:t>
            </a:r>
            <a:r>
              <a:rPr lang="en-US" sz="13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9(1), 848.</a:t>
            </a:r>
            <a:endParaRPr lang="en-US" sz="13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 b="0" i="0" u="none" strike="noStrike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Gustafson, D., Gutman, A., </a:t>
            </a:r>
            <a:r>
              <a:rPr lang="en-US" sz="1300" b="0" i="0" u="none" strike="noStrik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Leet</a:t>
            </a:r>
            <a:r>
              <a:rPr lang="en-US" sz="13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W., </a:t>
            </a:r>
            <a:r>
              <a:rPr lang="en-US" sz="1300" b="0" i="0" u="none" strike="noStrik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Drewnowski</a:t>
            </a:r>
            <a:r>
              <a:rPr lang="en-US" sz="13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300" b="0" i="0" u="none" strike="noStrik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Fanzo</a:t>
            </a:r>
            <a:r>
              <a:rPr lang="en-US" sz="13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J., &amp; Ingram, J. (2016). Seven food system metrics of sustainable nutrition security. </a:t>
            </a:r>
            <a:r>
              <a:rPr lang="en-US" sz="13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Sustainability</a:t>
            </a:r>
            <a:r>
              <a:rPr lang="en-US" sz="13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8(3), 196.</a:t>
            </a:r>
            <a:endParaRPr lang="en-US" sz="13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3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Remans, R., Wood, S. A., </a:t>
            </a:r>
            <a:r>
              <a:rPr lang="en-US" sz="1300" b="0" i="0" u="none" strike="noStrik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Saha</a:t>
            </a:r>
            <a:r>
              <a:rPr lang="en-US" sz="13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N., Anderman, T. L. &amp; </a:t>
            </a:r>
            <a:r>
              <a:rPr lang="en-US" sz="1300" b="0" i="0" u="none" strike="noStrik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DeFries</a:t>
            </a:r>
            <a:r>
              <a:rPr lang="en-US" sz="13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R. S. Measuring nutritional diversity of national food supplies. </a:t>
            </a:r>
            <a:r>
              <a:rPr lang="en-US" sz="13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Glob. Food Sec.</a:t>
            </a:r>
            <a:r>
              <a:rPr lang="en-US" sz="13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174–182 (2014).</a:t>
            </a:r>
            <a:endParaRPr lang="en-US" sz="13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3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Carson, J., &amp; </a:t>
            </a:r>
            <a:r>
              <a:rPr lang="en-US" sz="1300" b="0" i="0" u="none" strike="noStrike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Boege</a:t>
            </a:r>
            <a:r>
              <a:rPr lang="en-US" sz="13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S. (2020). The Intersection of Food Availability, Access, &amp; Affordability with Food Security and Health. Working paper.</a:t>
            </a:r>
            <a:r>
              <a:rPr lang="en-US" sz="1300" b="0" i="1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University of New Hampshire</a:t>
            </a:r>
            <a:r>
              <a:rPr lang="en-US" sz="1300" b="0" i="0" u="none" strike="noStrike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en-US" dirty="0"/>
            </a:b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6D64C-BE85-6B34-3AA3-593F7C9F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026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FCB15-EA01-4BD5-BCDA-CA900016C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You!!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24F41-CA17-FF4B-DC82-F2AC9DD80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35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E345-5BF9-40C2-9C95-10C1A9D4E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16" y="310356"/>
            <a:ext cx="8239184" cy="3450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makes a strong food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68448-D05B-487E-BD50-5C1F67EA0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37" y="951551"/>
            <a:ext cx="6447501" cy="37805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CFD6F7-F33E-4B39-A615-6101685D60B2}"/>
              </a:ext>
            </a:extLst>
          </p:cNvPr>
          <p:cNvSpPr/>
          <p:nvPr/>
        </p:nvSpPr>
        <p:spPr>
          <a:xfrm>
            <a:off x="1930094" y="713890"/>
            <a:ext cx="6188628" cy="73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023784A-759F-1057-CFF2-338D95FAE5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5022427"/>
              </p:ext>
            </p:extLst>
          </p:nvPr>
        </p:nvGraphicFramePr>
        <p:xfrm>
          <a:off x="1349079" y="1068272"/>
          <a:ext cx="6445842" cy="3698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38C37-099D-CB43-754E-5A2133D1E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702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45"/>
          <p:cNvSpPr/>
          <p:nvPr/>
        </p:nvSpPr>
        <p:spPr>
          <a:xfrm>
            <a:off x="472422" y="1033530"/>
            <a:ext cx="3960273" cy="373074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5"/>
          <p:cNvSpPr txBox="1">
            <a:spLocks noGrp="1"/>
          </p:cNvSpPr>
          <p:nvPr>
            <p:ph type="title"/>
          </p:nvPr>
        </p:nvSpPr>
        <p:spPr>
          <a:xfrm>
            <a:off x="457200" y="411450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 the Variables</a:t>
            </a:r>
            <a:endParaRPr sz="3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90" name="Google Shape;1090;p45"/>
          <p:cNvGrpSpPr/>
          <p:nvPr/>
        </p:nvGrpSpPr>
        <p:grpSpPr>
          <a:xfrm>
            <a:off x="647086" y="1510417"/>
            <a:ext cx="3785606" cy="2225786"/>
            <a:chOff x="1761730" y="1636790"/>
            <a:chExt cx="2737645" cy="702178"/>
          </a:xfrm>
        </p:grpSpPr>
        <p:sp>
          <p:nvSpPr>
            <p:cNvPr id="1094" name="Google Shape;1094;p45"/>
            <p:cNvSpPr txBox="1"/>
            <p:nvPr/>
          </p:nvSpPr>
          <p:spPr>
            <a:xfrm>
              <a:off x="1817776" y="1636790"/>
              <a:ext cx="2676194" cy="152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lt1"/>
                  </a:solidFill>
                  <a:latin typeface="Times New Roman" panose="02020603050405020304" pitchFamily="18" charset="0"/>
                  <a:ea typeface="Fira Sans"/>
                  <a:cs typeface="Times New Roman" panose="02020603050405020304" pitchFamily="18" charset="0"/>
                  <a:sym typeface="Fira Sans"/>
                </a:rPr>
                <a:t>Local Food Accessibility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7" name="Google Shape;1097;p45"/>
                <p:cNvSpPr txBox="1"/>
                <p:nvPr/>
              </p:nvSpPr>
              <p:spPr>
                <a:xfrm>
                  <a:off x="1761730" y="1810675"/>
                  <a:ext cx="2737645" cy="5282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285750" indent="-285750" fontAlgn="base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m:t>farms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m:t>selling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m:t>directly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m:t>to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m:t>consumers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m:t>opulation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den>
                      </m:f>
                    </m:oMath>
                  </a14:m>
                  <a:endParaRPr lang="en-US" dirty="0"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</a:endParaRPr>
                </a:p>
                <a:p>
                  <a:pPr marL="285750" indent="-285750" fontAlgn="base">
                    <a:buFont typeface="Arial" panose="020B0604020202020204" pitchFamily="34" charset="0"/>
                    <a:buChar char="•"/>
                  </a:pPr>
                  <a:r>
                    <a:rPr lang="en-US" dirty="0">
                      <a:latin typeface="Times New Roman" panose="02020603050405020304" pitchFamily="18" charset="0"/>
                      <a:ea typeface="Roboto" panose="02000000000000000000" pitchFamily="2" charset="0"/>
                      <a:cs typeface="Times New Roman" panose="02020603050405020304" pitchFamily="18" charset="0"/>
                    </a:rPr>
                    <a:t>Both are measured at the county-level.</a:t>
                  </a:r>
                </a:p>
                <a:p>
                  <a:br>
                    <a:rPr lang="en-US" dirty="0"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</a:br>
                  <a:endParaRPr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Roboto"/>
                  </a:endParaRPr>
                </a:p>
              </p:txBody>
            </p:sp>
          </mc:Choice>
          <mc:Fallback xmlns="">
            <p:sp>
              <p:nvSpPr>
                <p:cNvPr id="1097" name="Google Shape;1097;p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1730" y="1810675"/>
                  <a:ext cx="2737645" cy="528293"/>
                </a:xfrm>
                <a:prstGeom prst="rect">
                  <a:avLst/>
                </a:prstGeom>
                <a:blipFill>
                  <a:blip r:embed="rId3"/>
                  <a:stretch>
                    <a:fillRect l="-33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Google Shape;1107;p45">
            <a:extLst>
              <a:ext uri="{FF2B5EF4-FFF2-40B4-BE49-F238E27FC236}">
                <a16:creationId xmlns:a16="http://schemas.microsoft.com/office/drawing/2014/main" id="{D6E9F788-E406-4E6C-9CED-0651D6A84A24}"/>
              </a:ext>
            </a:extLst>
          </p:cNvPr>
          <p:cNvSpPr/>
          <p:nvPr/>
        </p:nvSpPr>
        <p:spPr>
          <a:xfrm>
            <a:off x="5018098" y="1033530"/>
            <a:ext cx="3878900" cy="3698519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0" name="Google Shape;1108;p45">
            <a:extLst>
              <a:ext uri="{FF2B5EF4-FFF2-40B4-BE49-F238E27FC236}">
                <a16:creationId xmlns:a16="http://schemas.microsoft.com/office/drawing/2014/main" id="{12FE4CE9-9458-41A8-A294-EDFB22183294}"/>
              </a:ext>
            </a:extLst>
          </p:cNvPr>
          <p:cNvGrpSpPr/>
          <p:nvPr/>
        </p:nvGrpSpPr>
        <p:grpSpPr>
          <a:xfrm>
            <a:off x="5432425" y="1517369"/>
            <a:ext cx="3254375" cy="2839478"/>
            <a:chOff x="1878104" y="1957532"/>
            <a:chExt cx="3254375" cy="1657863"/>
          </a:xfrm>
        </p:grpSpPr>
        <p:sp>
          <p:nvSpPr>
            <p:cNvPr id="41" name="Google Shape;1112;p45">
              <a:extLst>
                <a:ext uri="{FF2B5EF4-FFF2-40B4-BE49-F238E27FC236}">
                  <a16:creationId xmlns:a16="http://schemas.microsoft.com/office/drawing/2014/main" id="{760E5016-12CE-4A7B-8B8F-867F08F63BF7}"/>
                </a:ext>
              </a:extLst>
            </p:cNvPr>
            <p:cNvSpPr txBox="1"/>
            <p:nvPr/>
          </p:nvSpPr>
          <p:spPr>
            <a:xfrm>
              <a:off x="2062157" y="1957532"/>
              <a:ext cx="3070322" cy="257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Food Affordability</a:t>
              </a:r>
              <a:endParaRPr sz="2400" b="1" dirty="0">
                <a:solidFill>
                  <a:schemeClr val="bg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Google Shape;1115;p45">
                  <a:extLst>
                    <a:ext uri="{FF2B5EF4-FFF2-40B4-BE49-F238E27FC236}">
                      <a16:creationId xmlns:a16="http://schemas.microsoft.com/office/drawing/2014/main" id="{A8999772-5BF8-4CCE-A5F8-7A26876BC241}"/>
                    </a:ext>
                  </a:extLst>
                </p:cNvPr>
                <p:cNvSpPr txBox="1"/>
                <p:nvPr/>
              </p:nvSpPr>
              <p:spPr>
                <a:xfrm>
                  <a:off x="1878104" y="2244760"/>
                  <a:ext cx="3254375" cy="137063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171450" lvl="0" indent="-171450" algn="l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:r>
                    <a:rPr lang="en-US" dirty="0">
                      <a:latin typeface="Times New Roman" panose="02020603050405020304" pitchFamily="18" charset="0"/>
                      <a:ea typeface="Roboto" panose="02000000000000000000" pitchFamily="2" charset="0"/>
                      <a:cs typeface="Times New Roman" panose="02020603050405020304" pitchFamily="18" charset="0"/>
                      <a:sym typeface="Roboto"/>
                    </a:rPr>
                    <a:t>Total nominal food sales per capita ($)</a:t>
                  </a:r>
                </a:p>
                <a:p>
                  <a:pPr lvl="0" algn="l" rtl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  <a:sym typeface="Roboto"/>
                  </a:endParaRPr>
                </a:p>
                <a:p>
                  <a:pPr marL="171450" lvl="0" indent="-171450" algn="l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:r>
                    <a:rPr lang="en-US" dirty="0">
                      <a:latin typeface="Times New Roman" panose="02020603050405020304" pitchFamily="18" charset="0"/>
                      <a:ea typeface="Roboto" panose="02000000000000000000" pitchFamily="2" charset="0"/>
                      <a:cs typeface="Times New Roman" panose="02020603050405020304" pitchFamily="18" charset="0"/>
                      <a:sym typeface="Roboto"/>
                    </a:rPr>
                    <a:t>Median Household Income ($)</a:t>
                  </a:r>
                </a:p>
                <a:p>
                  <a:pPr marL="171450" lvl="0" indent="-171450" algn="l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:endParaRPr lang="en-US" dirty="0"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  <a:sym typeface="Roboto"/>
                  </a:endParaRPr>
                </a:p>
                <a:p>
                  <a:pPr marL="171450" lvl="0" indent="-171450" algn="l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:r>
                    <a:rPr lang="en-US" dirty="0">
                      <a:latin typeface="Times New Roman" panose="02020603050405020304" pitchFamily="18" charset="0"/>
                      <a:ea typeface="Roboto" panose="02000000000000000000" pitchFamily="2" charset="0"/>
                      <a:cs typeface="Times New Roman" panose="02020603050405020304" pitchFamily="18" charset="0"/>
                      <a:sym typeface="Roboto"/>
                    </a:rPr>
                    <a:t>Food Affordability score =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  <a:sym typeface="Roboto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  <a:sym typeface="Roboto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  <a:sym typeface="Roboto"/>
                            </a:rPr>
                            <m:t>nominal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  <a:sym typeface="Roboto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  <a:sym typeface="Roboto"/>
                            </a:rPr>
                            <m:t>food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  <a:sym typeface="Roboto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  <a:sym typeface="Roboto"/>
                            </a:rPr>
                            <m:t>sales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  <a:sym typeface="Roboto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  <a:sym typeface="Roboto"/>
                            </a:rPr>
                            <m:t>per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  <a:sym typeface="Roboto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  <a:sym typeface="Roboto"/>
                            </a:rPr>
                            <m:t>capita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  <a:sym typeface="Roboto"/>
                            </a:rPr>
                            <m:t>Median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  <a:sym typeface="Roboto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  <a:sym typeface="Roboto"/>
                            </a:rPr>
                            <m:t>Household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  <a:sym typeface="Roboto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  <a:sym typeface="Roboto"/>
                            </a:rPr>
                            <m:t>Income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Times New Roman" panose="02020603050405020304" pitchFamily="18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  <a:sym typeface="Roboto"/>
                            </a:rPr>
                            <m:t> </m:t>
                          </m:r>
                        </m:den>
                      </m:f>
                    </m:oMath>
                  </a14:m>
                  <a:endParaRPr lang="en-US" dirty="0">
                    <a:latin typeface="Times New Roman" panose="02020603050405020304" pitchFamily="18" charset="0"/>
                    <a:ea typeface="Roboto" panose="02000000000000000000" pitchFamily="2" charset="0"/>
                    <a:cs typeface="Times New Roman" panose="02020603050405020304" pitchFamily="18" charset="0"/>
                    <a:sym typeface="Roboto"/>
                  </a:endParaRPr>
                </a:p>
                <a:p>
                  <a:pPr lvl="0" algn="l" rtl="0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Roboto"/>
                  </a:endParaRPr>
                </a:p>
                <a:p>
                  <a:pPr marL="171450" lvl="0" indent="-171450" algn="l" rtl="0"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</a:pPr>
                  <a:endParaRPr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Roboto"/>
                  </a:endParaRPr>
                </a:p>
              </p:txBody>
            </p:sp>
          </mc:Choice>
          <mc:Fallback xmlns="">
            <p:sp>
              <p:nvSpPr>
                <p:cNvPr id="43" name="Google Shape;1115;p45">
                  <a:extLst>
                    <a:ext uri="{FF2B5EF4-FFF2-40B4-BE49-F238E27FC236}">
                      <a16:creationId xmlns:a16="http://schemas.microsoft.com/office/drawing/2014/main" id="{A8999772-5BF8-4CCE-A5F8-7A26876BC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8104" y="2244760"/>
                  <a:ext cx="3254375" cy="1370635"/>
                </a:xfrm>
                <a:prstGeom prst="rect">
                  <a:avLst/>
                </a:prstGeom>
                <a:blipFill>
                  <a:blip r:embed="rId4"/>
                  <a:stretch>
                    <a:fillRect l="-3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BB1F61A9-1168-4122-9459-D838FB68150B}"/>
              </a:ext>
            </a:extLst>
          </p:cNvPr>
          <p:cNvSpPr/>
          <p:nvPr/>
        </p:nvSpPr>
        <p:spPr>
          <a:xfrm>
            <a:off x="1460059" y="892950"/>
            <a:ext cx="6188628" cy="73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6E18FB-48D3-DD6A-1251-6B498D883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9;p23">
            <a:extLst>
              <a:ext uri="{FF2B5EF4-FFF2-40B4-BE49-F238E27FC236}">
                <a16:creationId xmlns:a16="http://schemas.microsoft.com/office/drawing/2014/main" id="{A4D8F435-062C-4D62-BB22-6879A241AF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41941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 the Variables</a:t>
            </a:r>
            <a:endParaRPr sz="3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116;p45">
            <a:extLst>
              <a:ext uri="{FF2B5EF4-FFF2-40B4-BE49-F238E27FC236}">
                <a16:creationId xmlns:a16="http://schemas.microsoft.com/office/drawing/2014/main" id="{68C1CCFC-A4B0-46EF-B639-A875E120209F}"/>
              </a:ext>
            </a:extLst>
          </p:cNvPr>
          <p:cNvSpPr/>
          <p:nvPr/>
        </p:nvSpPr>
        <p:spPr>
          <a:xfrm>
            <a:off x="4859070" y="781599"/>
            <a:ext cx="3947958" cy="3726774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oogle Shape;1108;p45">
            <a:extLst>
              <a:ext uri="{FF2B5EF4-FFF2-40B4-BE49-F238E27FC236}">
                <a16:creationId xmlns:a16="http://schemas.microsoft.com/office/drawing/2014/main" id="{80714A58-BF10-4A98-810A-376D58E179EB}"/>
              </a:ext>
            </a:extLst>
          </p:cNvPr>
          <p:cNvGrpSpPr/>
          <p:nvPr/>
        </p:nvGrpSpPr>
        <p:grpSpPr>
          <a:xfrm>
            <a:off x="4959275" y="1074553"/>
            <a:ext cx="3847753" cy="3185475"/>
            <a:chOff x="1618082" y="1426582"/>
            <a:chExt cx="3504790" cy="1244910"/>
          </a:xfrm>
        </p:grpSpPr>
        <p:sp>
          <p:nvSpPr>
            <p:cNvPr id="12" name="Google Shape;1112;p45">
              <a:extLst>
                <a:ext uri="{FF2B5EF4-FFF2-40B4-BE49-F238E27FC236}">
                  <a16:creationId xmlns:a16="http://schemas.microsoft.com/office/drawing/2014/main" id="{DA1CFB4F-A551-4A7D-89A9-CC2EACB5EB0F}"/>
                </a:ext>
              </a:extLst>
            </p:cNvPr>
            <p:cNvSpPr txBox="1"/>
            <p:nvPr/>
          </p:nvSpPr>
          <p:spPr>
            <a:xfrm>
              <a:off x="2441055" y="1426582"/>
              <a:ext cx="2145938" cy="20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Environment</a:t>
              </a:r>
              <a:endParaRPr sz="2400" b="1" dirty="0">
                <a:solidFill>
                  <a:schemeClr val="bg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  <p:sp>
          <p:nvSpPr>
            <p:cNvPr id="14" name="Google Shape;1115;p45">
              <a:extLst>
                <a:ext uri="{FF2B5EF4-FFF2-40B4-BE49-F238E27FC236}">
                  <a16:creationId xmlns:a16="http://schemas.microsoft.com/office/drawing/2014/main" id="{2F061D20-60B9-48B1-B0E6-9DE0F6072A7C}"/>
                </a:ext>
              </a:extLst>
            </p:cNvPr>
            <p:cNvSpPr txBox="1"/>
            <p:nvPr/>
          </p:nvSpPr>
          <p:spPr>
            <a:xfrm>
              <a:off x="1618082" y="1754454"/>
              <a:ext cx="3504790" cy="9170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% </a:t>
              </a:r>
              <a:r>
                <a:rPr lang="en-US" i="1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harvested</a:t>
              </a:r>
              <a:r>
                <a:rPr lang="en-US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 acres treated with chemical fertilizer</a:t>
              </a:r>
              <a:endParaRPr lang="en-US" sz="12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Roboto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% </a:t>
              </a:r>
              <a:r>
                <a:rPr lang="en-US" i="1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harvested</a:t>
              </a:r>
              <a:r>
                <a:rPr lang="en-US" b="1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 </a:t>
              </a:r>
              <a:r>
                <a:rPr lang="en-US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acres treated with chemical pesticides, insecticides and herbicides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% farm acres under conservation easement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% farm acres under no till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% farm acres planted to cover crops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% number of farms (organic, exempt, or transitioning)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% number of farms (rotational or management intensive grazing)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ea typeface="Roboto" panose="02000000000000000000" pitchFamily="2" charset="0"/>
                  <a:cs typeface="Times New Roman" panose="02020603050405020304" pitchFamily="18" charset="0"/>
                </a:rPr>
                <a:t>% number of farms (practicing alley cropping and Silva pasture)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endParaRPr lang="en-US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endParaRPr>
            </a:p>
            <a:p>
              <a:pPr marL="171450" lvl="0" indent="-171450">
                <a:buFont typeface="Arial" panose="020B0604020202020204" pitchFamily="34" charset="0"/>
                <a:buChar char="•"/>
              </a:pPr>
              <a:endParaRPr sz="12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  <a:sym typeface="Roboto"/>
              </a:endParaRPr>
            </a:p>
          </p:txBody>
        </p:sp>
      </p:grpSp>
      <p:sp>
        <p:nvSpPr>
          <p:cNvPr id="17" name="Google Shape;1098;p45">
            <a:extLst>
              <a:ext uri="{FF2B5EF4-FFF2-40B4-BE49-F238E27FC236}">
                <a16:creationId xmlns:a16="http://schemas.microsoft.com/office/drawing/2014/main" id="{614ACAAB-1C0E-4FD2-8BD7-78403B231194}"/>
              </a:ext>
            </a:extLst>
          </p:cNvPr>
          <p:cNvSpPr/>
          <p:nvPr/>
        </p:nvSpPr>
        <p:spPr>
          <a:xfrm>
            <a:off x="336972" y="890750"/>
            <a:ext cx="3867450" cy="3648146"/>
          </a:xfrm>
          <a:prstGeom prst="roundRect">
            <a:avLst>
              <a:gd name="adj" fmla="val 16667"/>
            </a:avLst>
          </a:prstGeom>
          <a:solidFill>
            <a:srgbClr val="FF00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oogle Shape;1099;p45">
            <a:extLst>
              <a:ext uri="{FF2B5EF4-FFF2-40B4-BE49-F238E27FC236}">
                <a16:creationId xmlns:a16="http://schemas.microsoft.com/office/drawing/2014/main" id="{88183E51-7C86-4DA4-9FD3-5ACE02DF9270}"/>
              </a:ext>
            </a:extLst>
          </p:cNvPr>
          <p:cNvGrpSpPr/>
          <p:nvPr/>
        </p:nvGrpSpPr>
        <p:grpSpPr>
          <a:xfrm>
            <a:off x="989298" y="1182813"/>
            <a:ext cx="2869470" cy="2970443"/>
            <a:chOff x="1343889" y="1381755"/>
            <a:chExt cx="2688256" cy="1364144"/>
          </a:xfrm>
        </p:grpSpPr>
        <p:sp>
          <p:nvSpPr>
            <p:cNvPr id="19" name="Google Shape;1103;p45">
              <a:extLst>
                <a:ext uri="{FF2B5EF4-FFF2-40B4-BE49-F238E27FC236}">
                  <a16:creationId xmlns:a16="http://schemas.microsoft.com/office/drawing/2014/main" id="{D0CFF7BC-6B36-49AC-97E6-200B4358936D}"/>
                </a:ext>
              </a:extLst>
            </p:cNvPr>
            <p:cNvSpPr txBox="1"/>
            <p:nvPr/>
          </p:nvSpPr>
          <p:spPr>
            <a:xfrm>
              <a:off x="1561278" y="1381755"/>
              <a:ext cx="1853867" cy="20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Health</a:t>
              </a:r>
              <a:endParaRPr sz="2400" b="1" dirty="0">
                <a:solidFill>
                  <a:schemeClr val="bg1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  <p:sp>
          <p:nvSpPr>
            <p:cNvPr id="21" name="Google Shape;1106;p45">
              <a:extLst>
                <a:ext uri="{FF2B5EF4-FFF2-40B4-BE49-F238E27FC236}">
                  <a16:creationId xmlns:a16="http://schemas.microsoft.com/office/drawing/2014/main" id="{A440452F-3579-4FBF-A6FA-B48E0034598C}"/>
                </a:ext>
              </a:extLst>
            </p:cNvPr>
            <p:cNvSpPr txBox="1"/>
            <p:nvPr/>
          </p:nvSpPr>
          <p:spPr>
            <a:xfrm>
              <a:off x="1343889" y="1477353"/>
              <a:ext cx="2688256" cy="1268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dk1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Adult obesity rate</a:t>
              </a: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dk1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Diagnosed adult diabetes rate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dk1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Food insecurity rate</a:t>
              </a: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  <a:p>
              <a:pPr marL="171450" lvl="0" indent="-171450" algn="l" rtl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dk1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Fast-food restaurants/1000 capita</a:t>
              </a: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5D0DE9F7-ED27-4330-8EFB-DDB0C39B44B5}"/>
              </a:ext>
            </a:extLst>
          </p:cNvPr>
          <p:cNvSpPr/>
          <p:nvPr/>
        </p:nvSpPr>
        <p:spPr>
          <a:xfrm>
            <a:off x="1444056" y="604604"/>
            <a:ext cx="6188628" cy="73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4F91F2-92E6-F57E-DECB-FE623423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6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9;p23">
            <a:extLst>
              <a:ext uri="{FF2B5EF4-FFF2-40B4-BE49-F238E27FC236}">
                <a16:creationId xmlns:a16="http://schemas.microsoft.com/office/drawing/2014/main" id="{A4D8F435-062C-4D62-BB22-6879A241AF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11450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 for HEAL Index </a:t>
            </a:r>
            <a:endParaRPr sz="3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Google Shape;1098;p45">
            <a:extLst>
              <a:ext uri="{FF2B5EF4-FFF2-40B4-BE49-F238E27FC236}">
                <a16:creationId xmlns:a16="http://schemas.microsoft.com/office/drawing/2014/main" id="{614ACAAB-1C0E-4FD2-8BD7-78403B231194}"/>
              </a:ext>
            </a:extLst>
          </p:cNvPr>
          <p:cNvSpPr/>
          <p:nvPr/>
        </p:nvSpPr>
        <p:spPr>
          <a:xfrm>
            <a:off x="721641" y="1042405"/>
            <a:ext cx="7878733" cy="3674025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099;p45">
            <a:extLst>
              <a:ext uri="{FF2B5EF4-FFF2-40B4-BE49-F238E27FC236}">
                <a16:creationId xmlns:a16="http://schemas.microsoft.com/office/drawing/2014/main" id="{65BD2E5F-172B-4A6C-B0F3-9ADAFDB07882}"/>
              </a:ext>
            </a:extLst>
          </p:cNvPr>
          <p:cNvGrpSpPr/>
          <p:nvPr/>
        </p:nvGrpSpPr>
        <p:grpSpPr>
          <a:xfrm>
            <a:off x="3478615" y="1447775"/>
            <a:ext cx="5208185" cy="2495575"/>
            <a:chOff x="587613" y="1489027"/>
            <a:chExt cx="4560565" cy="1104495"/>
          </a:xfrm>
        </p:grpSpPr>
        <p:sp>
          <p:nvSpPr>
            <p:cNvPr id="16" name="Google Shape;1103;p45">
              <a:extLst>
                <a:ext uri="{FF2B5EF4-FFF2-40B4-BE49-F238E27FC236}">
                  <a16:creationId xmlns:a16="http://schemas.microsoft.com/office/drawing/2014/main" id="{1DDC6B47-AB8B-488A-89B8-CB6366EB2C20}"/>
                </a:ext>
              </a:extLst>
            </p:cNvPr>
            <p:cNvSpPr txBox="1"/>
            <p:nvPr/>
          </p:nvSpPr>
          <p:spPr>
            <a:xfrm>
              <a:off x="748427" y="1489027"/>
              <a:ext cx="2977014" cy="20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Standardizing formula</a:t>
              </a:r>
              <a:endParaRPr sz="1600" b="1" dirty="0">
                <a:solidFill>
                  <a:srgbClr val="00206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Google Shape;1106;p45">
                  <a:extLst>
                    <a:ext uri="{FF2B5EF4-FFF2-40B4-BE49-F238E27FC236}">
                      <a16:creationId xmlns:a16="http://schemas.microsoft.com/office/drawing/2014/main" id="{7B8B43F5-7AA2-4F59-8A44-2B518D6E2D85}"/>
                    </a:ext>
                  </a:extLst>
                </p:cNvPr>
                <p:cNvSpPr txBox="1"/>
                <p:nvPr/>
              </p:nvSpPr>
              <p:spPr>
                <a:xfrm>
                  <a:off x="587613" y="1780990"/>
                  <a:ext cx="4560565" cy="8125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lvl="0"/>
                  <a:r>
                    <a:rPr lang="en-US" dirty="0">
                      <a:latin typeface="Times New Roman" panose="02020603050405020304" pitchFamily="18" charset="0"/>
                      <a:ea typeface="Roboto" panose="020B0604020202020204" charset="0"/>
                      <a:cs typeface="Times New Roman" panose="02020603050405020304" pitchFamily="18" charset="0"/>
                    </a:rPr>
                    <a:t>For negative variable  </a:t>
                  </a:r>
                </a:p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Negative</m:t>
                        </m:r>
                        <m:r>
                          <a:rPr lang="en-US" b="0" i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Index</m:t>
                        </m:r>
                        <m:r>
                          <a:rPr lang="en-US" i="1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 = 100×</m:t>
                        </m:r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Times New Roman" panose="02020603050405020304" pitchFamily="18" charset="0"/>
                              </a:rPr>
                              <m:t>exp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i="0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Times New Roman" panose="02020603050405020304" pitchFamily="18" charset="0"/>
                              </a:rPr>
                              <m:t>ln</m:t>
                            </m:r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Times New Roman" panose="02020603050405020304" pitchFamily="18" charset="0"/>
                              </a:rPr>
                              <m:t>(0.5)(</m:t>
                            </m:r>
                            <m:f>
                              <m:fPr>
                                <m:ctrlPr>
                                  <a:rPr lang="en-US" i="1" smtClean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𝑉𝑎𝑟𝑖𝑎𝑏𝑙𝑒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𝑜𝑓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𝑖𝑛𝑡𝑒𝑟𝑒𝑠𝑡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𝑐𝑜𝑢𝑛𝑡𝑦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𝑈𝑆</m:t>
                                </m:r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𝑎𝑣𝑒𝑟𝑎𝑔𝑒</m:t>
                                </m:r>
                              </m:den>
                            </m:f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dirty="0">
                    <a:effectLst/>
                    <a:latin typeface="Calibri" panose="020F0502020204030204" pitchFamily="34" charset="0"/>
                    <a:ea typeface="Malgun Gothic" panose="020B0503020000020004" pitchFamily="34" charset="-127"/>
                    <a:cs typeface="Times New Roman" panose="02020603050405020304" pitchFamily="18" charset="0"/>
                  </a:endParaRPr>
                </a:p>
                <a:p>
                  <a:pPr lvl="0"/>
                  <a:endParaRPr lang="en-US" dirty="0">
                    <a:latin typeface="Times New Roman" panose="02020603050405020304" pitchFamily="18" charset="0"/>
                    <a:ea typeface="Roboto" panose="020B0604020202020204" charset="0"/>
                    <a:cs typeface="Times New Roman" panose="02020603050405020304" pitchFamily="18" charset="0"/>
                    <a:sym typeface="Roboto"/>
                  </a:endParaRPr>
                </a:p>
                <a:p>
                  <a:pPr lvl="0"/>
                  <a:r>
                    <a:rPr lang="en-US" dirty="0">
                      <a:latin typeface="Times New Roman" panose="02020603050405020304" pitchFamily="18" charset="0"/>
                      <a:ea typeface="Roboto" panose="020B0604020202020204" charset="0"/>
                      <a:cs typeface="Times New Roman" panose="02020603050405020304" pitchFamily="18" charset="0"/>
                      <a:sym typeface="Roboto"/>
                    </a:rPr>
                    <a:t>For positive variables</a:t>
                  </a:r>
                </a:p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Positive</m:t>
                        </m:r>
                        <m:r>
                          <a:rPr lang="en-US" b="0" i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Index</m:t>
                        </m:r>
                        <m:r>
                          <a:rPr lang="en-US" b="0" i="0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=100−</m:t>
                        </m:r>
                        <m:r>
                          <a:rPr lang="en-US" i="1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100×</m:t>
                        </m:r>
                        <m:sSup>
                          <m:sSup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effectLst/>
                                <a:latin typeface="Cambria Math" panose="02040503050406030204" pitchFamily="18" charset="0"/>
                                <a:ea typeface="Malgun Gothic" panose="020B0503020000020004" pitchFamily="34" charset="-127"/>
                                <a:cs typeface="Times New Roman" panose="02020603050405020304" pitchFamily="18" charset="0"/>
                              </a:rPr>
                              <m:t>exp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0.5</m:t>
                                    </m:r>
                                  </m:e>
                                </m:d>
                              </m:e>
                            </m:func>
                            <m:d>
                              <m:dPr>
                                <m:ctrlP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Malgun Gothic" panose="020B0503020000020004" pitchFamily="34" charset="-127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𝑉𝑎𝑟𝑖𝑎𝑏𝑙𝑒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𝑜𝑓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𝑖𝑛𝑡𝑒𝑟𝑒𝑠𝑡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Malgun Gothic" panose="020B0503020000020004" pitchFamily="34" charset="-127"/>
                                            <a:cs typeface="Times New Roman" panose="02020603050405020304" pitchFamily="18" charset="0"/>
                                          </a:rPr>
                                          <m:t>𝑐𝑜𝑢𝑛𝑡𝑦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𝑈𝑆</m:t>
                                    </m:r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Malgun Gothic" panose="020B0503020000020004" pitchFamily="34" charset="-127"/>
                                        <a:cs typeface="Times New Roman" panose="02020603050405020304" pitchFamily="18" charset="0"/>
                                      </a:rPr>
                                      <m:t>𝑎𝑣𝑒𝑟𝑎𝑔𝑒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ea typeface="Roboto" panose="020B0604020202020204" charset="0"/>
                    <a:cs typeface="Times New Roman" panose="02020603050405020304" pitchFamily="18" charset="0"/>
                    <a:sym typeface="Roboto"/>
                  </a:endParaRPr>
                </a:p>
                <a:p>
                  <a:pPr lvl="0"/>
                  <a:endParaRPr lang="en-US" dirty="0">
                    <a:latin typeface="Times New Roman" panose="02020603050405020304" pitchFamily="18" charset="0"/>
                    <a:ea typeface="Roboto" panose="020B0604020202020204" charset="0"/>
                    <a:cs typeface="Times New Roman" panose="02020603050405020304" pitchFamily="18" charset="0"/>
                    <a:sym typeface="Roboto"/>
                  </a:endParaRPr>
                </a:p>
                <a:p>
                  <a:pPr lvl="0"/>
                  <a:r>
                    <a:rPr lang="en-US" dirty="0">
                      <a:latin typeface="Times New Roman" panose="02020603050405020304" pitchFamily="18" charset="0"/>
                      <a:ea typeface="Roboto" panose="020B0604020202020204" charset="0"/>
                      <a:cs typeface="Times New Roman" panose="02020603050405020304" pitchFamily="18" charset="0"/>
                      <a:sym typeface="Roboto"/>
                    </a:rPr>
                    <a:t>(Gustafson et. al, 2016)</a:t>
                  </a:r>
                </a:p>
                <a:p>
                  <a:pPr lvl="0"/>
                  <a:endParaRPr sz="1200" dirty="0">
                    <a:latin typeface="Times New Roman" panose="02020603050405020304" pitchFamily="18" charset="0"/>
                    <a:ea typeface="Roboto" panose="020B0604020202020204" charset="0"/>
                    <a:cs typeface="Times New Roman" panose="02020603050405020304" pitchFamily="18" charset="0"/>
                    <a:sym typeface="Roboto"/>
                  </a:endParaRPr>
                </a:p>
              </p:txBody>
            </p:sp>
          </mc:Choice>
          <mc:Fallback xmlns="">
            <p:sp>
              <p:nvSpPr>
                <p:cNvPr id="23" name="Google Shape;1106;p45">
                  <a:extLst>
                    <a:ext uri="{FF2B5EF4-FFF2-40B4-BE49-F238E27FC236}">
                      <a16:creationId xmlns:a16="http://schemas.microsoft.com/office/drawing/2014/main" id="{7B8B43F5-7AA2-4F59-8A44-2B518D6E2D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613" y="1780990"/>
                  <a:ext cx="4560565" cy="812532"/>
                </a:xfrm>
                <a:prstGeom prst="rect">
                  <a:avLst/>
                </a:prstGeom>
                <a:blipFill>
                  <a:blip r:embed="rId2"/>
                  <a:stretch>
                    <a:fillRect l="-351" t="-69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oogle Shape;1099;p45">
            <a:extLst>
              <a:ext uri="{FF2B5EF4-FFF2-40B4-BE49-F238E27FC236}">
                <a16:creationId xmlns:a16="http://schemas.microsoft.com/office/drawing/2014/main" id="{88183E51-7C86-4DA4-9FD3-5ACE02DF9270}"/>
              </a:ext>
            </a:extLst>
          </p:cNvPr>
          <p:cNvGrpSpPr/>
          <p:nvPr/>
        </p:nvGrpSpPr>
        <p:grpSpPr>
          <a:xfrm>
            <a:off x="1039361" y="1548056"/>
            <a:ext cx="2352827" cy="2182696"/>
            <a:chOff x="1516133" y="1582758"/>
            <a:chExt cx="2778584" cy="401635"/>
          </a:xfrm>
        </p:grpSpPr>
        <p:sp>
          <p:nvSpPr>
            <p:cNvPr id="19" name="Google Shape;1103;p45">
              <a:extLst>
                <a:ext uri="{FF2B5EF4-FFF2-40B4-BE49-F238E27FC236}">
                  <a16:creationId xmlns:a16="http://schemas.microsoft.com/office/drawing/2014/main" id="{D0CFF7BC-6B36-49AC-97E6-200B4358936D}"/>
                </a:ext>
              </a:extLst>
            </p:cNvPr>
            <p:cNvSpPr txBox="1"/>
            <p:nvPr/>
          </p:nvSpPr>
          <p:spPr>
            <a:xfrm>
              <a:off x="1516134" y="1582758"/>
              <a:ext cx="2535067" cy="882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rgbClr val="002060"/>
                  </a:solidFill>
                  <a:latin typeface="Times New Roman" panose="02020603050405020304" pitchFamily="18" charset="0"/>
                  <a:ea typeface="Fira Sans Extra Condensed"/>
                  <a:cs typeface="Times New Roman" panose="02020603050405020304" pitchFamily="18" charset="0"/>
                  <a:sym typeface="Fira Sans Extra Condensed"/>
                </a:rPr>
                <a:t>Standardizing all variables</a:t>
              </a:r>
              <a:endParaRPr sz="1600" b="1" dirty="0">
                <a:solidFill>
                  <a:srgbClr val="002060"/>
                </a:solidFill>
                <a:latin typeface="Times New Roman" panose="02020603050405020304" pitchFamily="18" charset="0"/>
                <a:ea typeface="Fira Sans Extra Condensed"/>
                <a:cs typeface="Times New Roman" panose="02020603050405020304" pitchFamily="18" charset="0"/>
                <a:sym typeface="Fira Sans Extra Condensed"/>
              </a:endParaRPr>
            </a:p>
          </p:txBody>
        </p:sp>
        <p:sp>
          <p:nvSpPr>
            <p:cNvPr id="21" name="Google Shape;1106;p45">
              <a:extLst>
                <a:ext uri="{FF2B5EF4-FFF2-40B4-BE49-F238E27FC236}">
                  <a16:creationId xmlns:a16="http://schemas.microsoft.com/office/drawing/2014/main" id="{A440452F-3579-4FBF-A6FA-B48E0034598C}"/>
                </a:ext>
              </a:extLst>
            </p:cNvPr>
            <p:cNvSpPr txBox="1"/>
            <p:nvPr/>
          </p:nvSpPr>
          <p:spPr>
            <a:xfrm>
              <a:off x="1516133" y="1702800"/>
              <a:ext cx="2778584" cy="2815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  <a:p>
              <a:pPr lvl="0" algn="just" rtl="0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All variables used for each dimension are standardized on a scale of 0 to 100 divided by the US mean value</a:t>
              </a:r>
              <a:r>
                <a:rPr lang="en-US" sz="1200" dirty="0"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. </a:t>
              </a: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 lang="en-US" sz="12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  <a:p>
              <a:pPr lvl="0" algn="l" rtl="0">
                <a:spcBef>
                  <a:spcPts val="0"/>
                </a:spcBef>
                <a:spcAft>
                  <a:spcPts val="0"/>
                </a:spcAft>
              </a:pPr>
              <a:endParaRPr sz="1200" dirty="0"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96DB2629-B8FB-415F-89CD-6D5AA67CAD94}"/>
              </a:ext>
            </a:extLst>
          </p:cNvPr>
          <p:cNvSpPr/>
          <p:nvPr/>
        </p:nvSpPr>
        <p:spPr>
          <a:xfrm>
            <a:off x="1460059" y="892950"/>
            <a:ext cx="6188628" cy="73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49E931-B0EE-A9A0-0161-EBAE1CF92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399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776739" y="2302472"/>
            <a:ext cx="3119512" cy="1146075"/>
          </a:xfrm>
          <a:custGeom>
            <a:avLst/>
            <a:gdLst/>
            <a:ahLst/>
            <a:cxnLst/>
            <a:rect l="l" t="t" r="r" b="b"/>
            <a:pathLst>
              <a:path w="108307" h="45843" extrusionOk="0">
                <a:moveTo>
                  <a:pt x="22921" y="0"/>
                </a:moveTo>
                <a:cubicBezTo>
                  <a:pt x="10298" y="0"/>
                  <a:pt x="0" y="10224"/>
                  <a:pt x="0" y="22921"/>
                </a:cubicBezTo>
                <a:cubicBezTo>
                  <a:pt x="0" y="35519"/>
                  <a:pt x="10298" y="45842"/>
                  <a:pt x="22921" y="45842"/>
                </a:cubicBezTo>
                <a:lnTo>
                  <a:pt x="108306" y="45842"/>
                </a:lnTo>
                <a:lnTo>
                  <a:pt x="108306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5199825" y="2271147"/>
            <a:ext cx="3178190" cy="1146075"/>
          </a:xfrm>
          <a:custGeom>
            <a:avLst/>
            <a:gdLst/>
            <a:ahLst/>
            <a:cxnLst/>
            <a:rect l="l" t="t" r="r" b="b"/>
            <a:pathLst>
              <a:path w="108332" h="45843" extrusionOk="0">
                <a:moveTo>
                  <a:pt x="0" y="0"/>
                </a:moveTo>
                <a:lnTo>
                  <a:pt x="0" y="45842"/>
                </a:lnTo>
                <a:lnTo>
                  <a:pt x="85410" y="45842"/>
                </a:lnTo>
                <a:cubicBezTo>
                  <a:pt x="98008" y="45842"/>
                  <a:pt x="108331" y="35519"/>
                  <a:pt x="108331" y="22921"/>
                </a:cubicBezTo>
                <a:cubicBezTo>
                  <a:pt x="108331" y="10224"/>
                  <a:pt x="98008" y="0"/>
                  <a:pt x="85410" y="0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823130" y="3832017"/>
            <a:ext cx="3119512" cy="1145450"/>
          </a:xfrm>
          <a:custGeom>
            <a:avLst/>
            <a:gdLst/>
            <a:ahLst/>
            <a:cxnLst/>
            <a:rect l="l" t="t" r="r" b="b"/>
            <a:pathLst>
              <a:path w="108307" h="45818" extrusionOk="0">
                <a:moveTo>
                  <a:pt x="22921" y="1"/>
                </a:moveTo>
                <a:cubicBezTo>
                  <a:pt x="10298" y="1"/>
                  <a:pt x="0" y="10199"/>
                  <a:pt x="0" y="22896"/>
                </a:cubicBezTo>
                <a:cubicBezTo>
                  <a:pt x="0" y="35494"/>
                  <a:pt x="10298" y="45817"/>
                  <a:pt x="22921" y="45817"/>
                </a:cubicBezTo>
                <a:lnTo>
                  <a:pt x="108306" y="45817"/>
                </a:lnTo>
                <a:lnTo>
                  <a:pt x="10830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5199825" y="3747614"/>
            <a:ext cx="3121045" cy="1145450"/>
          </a:xfrm>
          <a:custGeom>
            <a:avLst/>
            <a:gdLst/>
            <a:ahLst/>
            <a:cxnLst/>
            <a:rect l="l" t="t" r="r" b="b"/>
            <a:pathLst>
              <a:path w="108332" h="45818" extrusionOk="0">
                <a:moveTo>
                  <a:pt x="0" y="1"/>
                </a:moveTo>
                <a:lnTo>
                  <a:pt x="0" y="45817"/>
                </a:lnTo>
                <a:lnTo>
                  <a:pt x="85410" y="45817"/>
                </a:lnTo>
                <a:cubicBezTo>
                  <a:pt x="98008" y="45817"/>
                  <a:pt x="108331" y="35494"/>
                  <a:pt x="108331" y="22896"/>
                </a:cubicBezTo>
                <a:cubicBezTo>
                  <a:pt x="108331" y="10199"/>
                  <a:pt x="98008" y="1"/>
                  <a:pt x="85410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3013070" y="2068486"/>
            <a:ext cx="2994686" cy="2981414"/>
          </a:xfrm>
          <a:prstGeom prst="blockArc">
            <a:avLst>
              <a:gd name="adj1" fmla="val 10810477"/>
              <a:gd name="adj2" fmla="val 16196995"/>
              <a:gd name="adj3" fmla="val 2829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/>
          <p:nvPr/>
        </p:nvSpPr>
        <p:spPr>
          <a:xfrm flipH="1">
            <a:off x="3001225" y="2051914"/>
            <a:ext cx="3000900" cy="3000900"/>
          </a:xfrm>
          <a:prstGeom prst="blockArc">
            <a:avLst>
              <a:gd name="adj1" fmla="val 10810477"/>
              <a:gd name="adj2" fmla="val 16196995"/>
              <a:gd name="adj3" fmla="val 28299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17"/>
          <p:cNvSpPr/>
          <p:nvPr/>
        </p:nvSpPr>
        <p:spPr>
          <a:xfrm rot="10800000">
            <a:off x="3000001" y="1993209"/>
            <a:ext cx="3000900" cy="3000900"/>
          </a:xfrm>
          <a:prstGeom prst="blockArc">
            <a:avLst>
              <a:gd name="adj1" fmla="val 10810477"/>
              <a:gd name="adj2" fmla="val 16196995"/>
              <a:gd name="adj3" fmla="val 28299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/>
          <p:nvPr/>
        </p:nvSpPr>
        <p:spPr>
          <a:xfrm rot="10800000" flipH="1">
            <a:off x="3008606" y="2014389"/>
            <a:ext cx="3000900" cy="3000900"/>
          </a:xfrm>
          <a:prstGeom prst="blockArc">
            <a:avLst>
              <a:gd name="adj1" fmla="val 10810477"/>
              <a:gd name="adj2" fmla="val 16196995"/>
              <a:gd name="adj3" fmla="val 28299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469264" y="121098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</a:pPr>
            <a:r>
              <a:rPr lang="en-US" sz="3000" dirty="0">
                <a:latin typeface="Times New Roman" panose="02020603050405020304" pitchFamily="18" charset="0"/>
                <a:ea typeface="CSongGB18030C-Light" panose="020A0304000101010101" pitchFamily="18" charset="-122"/>
                <a:cs typeface="Times New Roman" panose="02020603050405020304" pitchFamily="18" charset="0"/>
              </a:rPr>
              <a:t>HEAL Index</a:t>
            </a:r>
            <a:endParaRPr sz="30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562687" y="2631340"/>
            <a:ext cx="669300" cy="669275"/>
          </a:xfrm>
          <a:custGeom>
            <a:avLst/>
            <a:gdLst/>
            <a:ahLst/>
            <a:cxnLst/>
            <a:rect l="l" t="t" r="r" b="b"/>
            <a:pathLst>
              <a:path w="26772" h="26771" extrusionOk="0">
                <a:moveTo>
                  <a:pt x="13349" y="1"/>
                </a:moveTo>
                <a:cubicBezTo>
                  <a:pt x="5950" y="1"/>
                  <a:pt x="1" y="6050"/>
                  <a:pt x="1" y="13448"/>
                </a:cubicBezTo>
                <a:cubicBezTo>
                  <a:pt x="1" y="20847"/>
                  <a:pt x="5950" y="26771"/>
                  <a:pt x="13349" y="26771"/>
                </a:cubicBezTo>
                <a:cubicBezTo>
                  <a:pt x="20722" y="26771"/>
                  <a:pt x="26771" y="20847"/>
                  <a:pt x="26771" y="13448"/>
                </a:cubicBezTo>
                <a:cubicBezTo>
                  <a:pt x="26771" y="6050"/>
                  <a:pt x="20722" y="1"/>
                  <a:pt x="133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8027064" y="2417065"/>
            <a:ext cx="671800" cy="669275"/>
          </a:xfrm>
          <a:custGeom>
            <a:avLst/>
            <a:gdLst/>
            <a:ahLst/>
            <a:cxnLst/>
            <a:rect l="l" t="t" r="r" b="b"/>
            <a:pathLst>
              <a:path w="26872" h="26771" extrusionOk="0">
                <a:moveTo>
                  <a:pt x="13424" y="1"/>
                </a:moveTo>
                <a:cubicBezTo>
                  <a:pt x="6050" y="1"/>
                  <a:pt x="1" y="6050"/>
                  <a:pt x="1" y="13448"/>
                </a:cubicBezTo>
                <a:cubicBezTo>
                  <a:pt x="1" y="20847"/>
                  <a:pt x="6050" y="26771"/>
                  <a:pt x="13424" y="26771"/>
                </a:cubicBezTo>
                <a:cubicBezTo>
                  <a:pt x="20822" y="26771"/>
                  <a:pt x="26871" y="20847"/>
                  <a:pt x="26871" y="13448"/>
                </a:cubicBezTo>
                <a:cubicBezTo>
                  <a:pt x="26871" y="6050"/>
                  <a:pt x="20822" y="1"/>
                  <a:pt x="13424" y="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800000"/>
              </a:highlight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4901675" y="2649829"/>
            <a:ext cx="536100" cy="402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571675" y="4125196"/>
            <a:ext cx="669300" cy="669275"/>
          </a:xfrm>
          <a:custGeom>
            <a:avLst/>
            <a:gdLst/>
            <a:ahLst/>
            <a:cxnLst/>
            <a:rect l="l" t="t" r="r" b="b"/>
            <a:pathLst>
              <a:path w="26772" h="26771" extrusionOk="0">
                <a:moveTo>
                  <a:pt x="13349" y="1"/>
                </a:moveTo>
                <a:cubicBezTo>
                  <a:pt x="5950" y="1"/>
                  <a:pt x="1" y="6025"/>
                  <a:pt x="1" y="13423"/>
                </a:cubicBezTo>
                <a:cubicBezTo>
                  <a:pt x="1" y="20822"/>
                  <a:pt x="5950" y="26771"/>
                  <a:pt x="13349" y="26771"/>
                </a:cubicBezTo>
                <a:cubicBezTo>
                  <a:pt x="20722" y="26771"/>
                  <a:pt x="26771" y="20822"/>
                  <a:pt x="26771" y="13423"/>
                </a:cubicBezTo>
                <a:cubicBezTo>
                  <a:pt x="26771" y="6025"/>
                  <a:pt x="20722" y="1"/>
                  <a:pt x="13349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7955631" y="3985701"/>
            <a:ext cx="671800" cy="669275"/>
          </a:xfrm>
          <a:custGeom>
            <a:avLst/>
            <a:gdLst/>
            <a:ahLst/>
            <a:cxnLst/>
            <a:rect l="l" t="t" r="r" b="b"/>
            <a:pathLst>
              <a:path w="26872" h="26771" extrusionOk="0">
                <a:moveTo>
                  <a:pt x="13424" y="1"/>
                </a:moveTo>
                <a:cubicBezTo>
                  <a:pt x="6050" y="1"/>
                  <a:pt x="1" y="6025"/>
                  <a:pt x="1" y="13423"/>
                </a:cubicBezTo>
                <a:cubicBezTo>
                  <a:pt x="1" y="20822"/>
                  <a:pt x="6050" y="26771"/>
                  <a:pt x="13424" y="26771"/>
                </a:cubicBezTo>
                <a:cubicBezTo>
                  <a:pt x="20822" y="26771"/>
                  <a:pt x="26871" y="20822"/>
                  <a:pt x="26871" y="13423"/>
                </a:cubicBezTo>
                <a:cubicBezTo>
                  <a:pt x="26871" y="6025"/>
                  <a:pt x="20822" y="1"/>
                  <a:pt x="13424" y="1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4913260" y="3935190"/>
            <a:ext cx="536100" cy="4017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6235513" y="2140071"/>
            <a:ext cx="1555349" cy="363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Food Affordability</a:t>
            </a:r>
            <a:endParaRPr sz="2000" dirty="0">
              <a:solidFill>
                <a:schemeClr val="tx1">
                  <a:lumMod val="65000"/>
                  <a:lumOff val="3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1543734" y="2664651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Local Food Accessibility</a:t>
            </a:r>
            <a:endParaRPr sz="1800" dirty="0">
              <a:solidFill>
                <a:schemeClr val="accent1"/>
              </a:solidFill>
              <a:latin typeface="Times New Roman" panose="02020603050405020304" pitchFamily="18" charset="0"/>
              <a:ea typeface="Fira Sans Extra Condensed Medium"/>
              <a:cs typeface="Times New Roman" panose="02020603050405020304" pitchFamily="18" charset="0"/>
              <a:sym typeface="Fira Sans Extra Condensed Medium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1413906" y="4099229"/>
            <a:ext cx="15681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Fira Sans Extra Condensed Medium"/>
                <a:cs typeface="Times New Roman" panose="02020603050405020304" pitchFamily="18" charset="0"/>
                <a:sym typeface="Fira Sans Extra Condensed Medium"/>
              </a:rPr>
              <a:t>Health</a:t>
            </a:r>
            <a:endParaRPr sz="2000" dirty="0">
              <a:solidFill>
                <a:srgbClr val="FF0000"/>
              </a:solidFill>
              <a:latin typeface="Times New Roman" panose="02020603050405020304" pitchFamily="18" charset="0"/>
              <a:ea typeface="Fira Sans Extra Condensed Medium"/>
              <a:cs typeface="Times New Roman" panose="02020603050405020304" pitchFamily="18" charset="0"/>
              <a:sym typeface="Fira Sans Extra Condensed Medium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134508" y="3085371"/>
            <a:ext cx="1761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3657775" y="2630452"/>
            <a:ext cx="5361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6348543" y="3962605"/>
            <a:ext cx="1554482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B0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Environment</a:t>
            </a:r>
            <a:endParaRPr sz="2000" dirty="0">
              <a:solidFill>
                <a:srgbClr val="00B05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33" name="Google Shape;133;p17"/>
          <p:cNvGrpSpPr/>
          <p:nvPr/>
        </p:nvGrpSpPr>
        <p:grpSpPr>
          <a:xfrm>
            <a:off x="8108379" y="4126957"/>
            <a:ext cx="365772" cy="322852"/>
            <a:chOff x="-20597237" y="3384116"/>
            <a:chExt cx="305625" cy="267350"/>
          </a:xfrm>
        </p:grpSpPr>
        <p:sp>
          <p:nvSpPr>
            <p:cNvPr id="134" name="Google Shape;134;p17"/>
            <p:cNvSpPr/>
            <p:nvPr/>
          </p:nvSpPr>
          <p:spPr>
            <a:xfrm>
              <a:off x="-20429150" y="356990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47" y="0"/>
                  </a:moveTo>
                  <a:lnTo>
                    <a:pt x="1" y="126"/>
                  </a:ln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68" y="2079"/>
                    <a:pt x="725" y="1922"/>
                    <a:pt x="725" y="1733"/>
                  </a:cubicBezTo>
                  <a:lnTo>
                    <a:pt x="725" y="126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-20597237" y="3384116"/>
              <a:ext cx="305625" cy="267350"/>
            </a:xfrm>
            <a:custGeom>
              <a:avLst/>
              <a:gdLst/>
              <a:ahLst/>
              <a:cxnLst/>
              <a:rect l="l" t="t" r="r" b="b"/>
              <a:pathLst>
                <a:path w="12225" h="10694" extrusionOk="0">
                  <a:moveTo>
                    <a:pt x="6097" y="1"/>
                  </a:moveTo>
                  <a:cubicBezTo>
                    <a:pt x="5979" y="1"/>
                    <a:pt x="5861" y="48"/>
                    <a:pt x="5798" y="143"/>
                  </a:cubicBezTo>
                  <a:lnTo>
                    <a:pt x="5168" y="1119"/>
                  </a:lnTo>
                  <a:cubicBezTo>
                    <a:pt x="4758" y="1749"/>
                    <a:pt x="4034" y="2159"/>
                    <a:pt x="3246" y="2159"/>
                  </a:cubicBezTo>
                  <a:cubicBezTo>
                    <a:pt x="2931" y="2159"/>
                    <a:pt x="2773" y="2537"/>
                    <a:pt x="3025" y="2757"/>
                  </a:cubicBezTo>
                  <a:cubicBezTo>
                    <a:pt x="3593" y="3388"/>
                    <a:pt x="3813" y="4900"/>
                    <a:pt x="3403" y="5813"/>
                  </a:cubicBezTo>
                  <a:cubicBezTo>
                    <a:pt x="2931" y="5656"/>
                    <a:pt x="2490" y="5372"/>
                    <a:pt x="2143" y="5057"/>
                  </a:cubicBezTo>
                  <a:cubicBezTo>
                    <a:pt x="2080" y="4994"/>
                    <a:pt x="2006" y="4966"/>
                    <a:pt x="1932" y="4966"/>
                  </a:cubicBezTo>
                  <a:cubicBezTo>
                    <a:pt x="1823" y="4966"/>
                    <a:pt x="1714" y="5026"/>
                    <a:pt x="1639" y="5120"/>
                  </a:cubicBezTo>
                  <a:cubicBezTo>
                    <a:pt x="1293" y="5624"/>
                    <a:pt x="789" y="6034"/>
                    <a:pt x="221" y="6286"/>
                  </a:cubicBezTo>
                  <a:cubicBezTo>
                    <a:pt x="64" y="6381"/>
                    <a:pt x="1" y="6570"/>
                    <a:pt x="64" y="6759"/>
                  </a:cubicBezTo>
                  <a:cubicBezTo>
                    <a:pt x="284" y="7326"/>
                    <a:pt x="411" y="7956"/>
                    <a:pt x="379" y="8523"/>
                  </a:cubicBezTo>
                  <a:cubicBezTo>
                    <a:pt x="379" y="8743"/>
                    <a:pt x="537" y="8932"/>
                    <a:pt x="726" y="8932"/>
                  </a:cubicBezTo>
                  <a:lnTo>
                    <a:pt x="883" y="8932"/>
                  </a:lnTo>
                  <a:cubicBezTo>
                    <a:pt x="1293" y="8932"/>
                    <a:pt x="1671" y="8964"/>
                    <a:pt x="2049" y="9121"/>
                  </a:cubicBezTo>
                  <a:lnTo>
                    <a:pt x="1482" y="10193"/>
                  </a:lnTo>
                  <a:cubicBezTo>
                    <a:pt x="1349" y="10432"/>
                    <a:pt x="1530" y="10694"/>
                    <a:pt x="1779" y="10694"/>
                  </a:cubicBezTo>
                  <a:cubicBezTo>
                    <a:pt x="1825" y="10694"/>
                    <a:pt x="1874" y="10685"/>
                    <a:pt x="1923" y="10665"/>
                  </a:cubicBezTo>
                  <a:lnTo>
                    <a:pt x="5735" y="9405"/>
                  </a:lnTo>
                  <a:lnTo>
                    <a:pt x="5735" y="9153"/>
                  </a:lnTo>
                  <a:lnTo>
                    <a:pt x="2395" y="7830"/>
                  </a:lnTo>
                  <a:cubicBezTo>
                    <a:pt x="2206" y="7735"/>
                    <a:pt x="2112" y="7546"/>
                    <a:pt x="2206" y="7357"/>
                  </a:cubicBezTo>
                  <a:cubicBezTo>
                    <a:pt x="2252" y="7219"/>
                    <a:pt x="2366" y="7131"/>
                    <a:pt x="2498" y="7131"/>
                  </a:cubicBezTo>
                  <a:cubicBezTo>
                    <a:pt x="2546" y="7131"/>
                    <a:pt x="2597" y="7143"/>
                    <a:pt x="2647" y="7168"/>
                  </a:cubicBezTo>
                  <a:lnTo>
                    <a:pt x="5735" y="8397"/>
                  </a:lnTo>
                  <a:lnTo>
                    <a:pt x="5735" y="3923"/>
                  </a:lnTo>
                  <a:cubicBezTo>
                    <a:pt x="5735" y="3734"/>
                    <a:pt x="5892" y="3577"/>
                    <a:pt x="6081" y="3577"/>
                  </a:cubicBezTo>
                  <a:cubicBezTo>
                    <a:pt x="6302" y="3577"/>
                    <a:pt x="6459" y="3734"/>
                    <a:pt x="6459" y="3923"/>
                  </a:cubicBezTo>
                  <a:lnTo>
                    <a:pt x="6459" y="8397"/>
                  </a:lnTo>
                  <a:lnTo>
                    <a:pt x="9515" y="7168"/>
                  </a:lnTo>
                  <a:cubicBezTo>
                    <a:pt x="9566" y="7143"/>
                    <a:pt x="9619" y="7131"/>
                    <a:pt x="9671" y="7131"/>
                  </a:cubicBezTo>
                  <a:cubicBezTo>
                    <a:pt x="9811" y="7131"/>
                    <a:pt x="9942" y="7219"/>
                    <a:pt x="9988" y="7357"/>
                  </a:cubicBezTo>
                  <a:cubicBezTo>
                    <a:pt x="10083" y="7546"/>
                    <a:pt x="9988" y="7735"/>
                    <a:pt x="9799" y="7830"/>
                  </a:cubicBezTo>
                  <a:lnTo>
                    <a:pt x="6459" y="9153"/>
                  </a:lnTo>
                  <a:lnTo>
                    <a:pt x="6459" y="9405"/>
                  </a:lnTo>
                  <a:lnTo>
                    <a:pt x="10272" y="10665"/>
                  </a:lnTo>
                  <a:cubicBezTo>
                    <a:pt x="10311" y="10685"/>
                    <a:pt x="10352" y="10694"/>
                    <a:pt x="10394" y="10694"/>
                  </a:cubicBezTo>
                  <a:cubicBezTo>
                    <a:pt x="10619" y="10694"/>
                    <a:pt x="10841" y="10432"/>
                    <a:pt x="10681" y="10193"/>
                  </a:cubicBezTo>
                  <a:lnTo>
                    <a:pt x="10146" y="9121"/>
                  </a:lnTo>
                  <a:cubicBezTo>
                    <a:pt x="10492" y="8995"/>
                    <a:pt x="10902" y="8932"/>
                    <a:pt x="11280" y="8932"/>
                  </a:cubicBezTo>
                  <a:lnTo>
                    <a:pt x="11437" y="8932"/>
                  </a:lnTo>
                  <a:cubicBezTo>
                    <a:pt x="11658" y="8932"/>
                    <a:pt x="11847" y="8806"/>
                    <a:pt x="11847" y="8523"/>
                  </a:cubicBezTo>
                  <a:cubicBezTo>
                    <a:pt x="11815" y="7956"/>
                    <a:pt x="11910" y="7326"/>
                    <a:pt x="12162" y="6759"/>
                  </a:cubicBezTo>
                  <a:cubicBezTo>
                    <a:pt x="12225" y="6570"/>
                    <a:pt x="12162" y="6381"/>
                    <a:pt x="12004" y="6286"/>
                  </a:cubicBezTo>
                  <a:cubicBezTo>
                    <a:pt x="11437" y="6034"/>
                    <a:pt x="10933" y="5624"/>
                    <a:pt x="10587" y="5120"/>
                  </a:cubicBezTo>
                  <a:cubicBezTo>
                    <a:pt x="10518" y="5001"/>
                    <a:pt x="10404" y="4946"/>
                    <a:pt x="10293" y="4946"/>
                  </a:cubicBezTo>
                  <a:cubicBezTo>
                    <a:pt x="10200" y="4946"/>
                    <a:pt x="10109" y="4985"/>
                    <a:pt x="10051" y="5057"/>
                  </a:cubicBezTo>
                  <a:cubicBezTo>
                    <a:pt x="9704" y="5372"/>
                    <a:pt x="9263" y="5656"/>
                    <a:pt x="8791" y="5813"/>
                  </a:cubicBezTo>
                  <a:cubicBezTo>
                    <a:pt x="8413" y="4900"/>
                    <a:pt x="8602" y="3325"/>
                    <a:pt x="9200" y="2757"/>
                  </a:cubicBezTo>
                  <a:cubicBezTo>
                    <a:pt x="9421" y="2537"/>
                    <a:pt x="9263" y="2159"/>
                    <a:pt x="8948" y="2159"/>
                  </a:cubicBezTo>
                  <a:cubicBezTo>
                    <a:pt x="8161" y="2159"/>
                    <a:pt x="7468" y="1749"/>
                    <a:pt x="7027" y="1119"/>
                  </a:cubicBezTo>
                  <a:lnTo>
                    <a:pt x="6396" y="143"/>
                  </a:lnTo>
                  <a:cubicBezTo>
                    <a:pt x="6333" y="48"/>
                    <a:pt x="6215" y="1"/>
                    <a:pt x="60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0" name="Google Shape;119;p17">
            <a:extLst>
              <a:ext uri="{FF2B5EF4-FFF2-40B4-BE49-F238E27FC236}">
                <a16:creationId xmlns:a16="http://schemas.microsoft.com/office/drawing/2014/main" id="{B935028A-AEDE-4105-B54F-B03A57D80134}"/>
              </a:ext>
            </a:extLst>
          </p:cNvPr>
          <p:cNvSpPr txBox="1"/>
          <p:nvPr/>
        </p:nvSpPr>
        <p:spPr>
          <a:xfrm>
            <a:off x="3986818" y="3130844"/>
            <a:ext cx="1194492" cy="617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CF6712D-496B-4AF5-A090-1E89FBFBBA2D}"/>
              </a:ext>
            </a:extLst>
          </p:cNvPr>
          <p:cNvSpPr/>
          <p:nvPr/>
        </p:nvSpPr>
        <p:spPr>
          <a:xfrm>
            <a:off x="3817162" y="2883070"/>
            <a:ext cx="1328779" cy="128393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&amp; equitable local food system</a:t>
            </a:r>
          </a:p>
        </p:txBody>
      </p:sp>
      <p:sp>
        <p:nvSpPr>
          <p:cNvPr id="47" name="Google Shape;353;p23">
            <a:extLst>
              <a:ext uri="{FF2B5EF4-FFF2-40B4-BE49-F238E27FC236}">
                <a16:creationId xmlns:a16="http://schemas.microsoft.com/office/drawing/2014/main" id="{29BA139B-8B7B-4740-A3D7-BE4FD2FB2F7B}"/>
              </a:ext>
            </a:extLst>
          </p:cNvPr>
          <p:cNvSpPr txBox="1"/>
          <p:nvPr/>
        </p:nvSpPr>
        <p:spPr>
          <a:xfrm flipH="1">
            <a:off x="932688" y="873975"/>
            <a:ext cx="7597831" cy="9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scadia Mono SemiBold" panose="020B0609020000020004" pitchFamily="49" charset="0"/>
              <a:ea typeface="Cascadia Mono SemiBold" panose="020B0609020000020004" pitchFamily="49" charset="0"/>
              <a:cs typeface="Cascadia Mono SemiBold" panose="020B0609020000020004" pitchFamily="49" charset="0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ea typeface="Cascadia Mono SemiBold" panose="020B0609020000020004" pitchFamily="49" charset="0"/>
                <a:cs typeface="Times New Roman" panose="02020603050405020304" pitchFamily="18" charset="0"/>
                <a:sym typeface="Roboto"/>
              </a:rPr>
              <a:t>Our final HEAL Index is the unweighted average of the standardized aggregation of each dimension.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latin typeface="Times New Roman" panose="02020603050405020304" pitchFamily="18" charset="0"/>
              <a:ea typeface="Cascadia Mono SemiBold" panose="020B0609020000020004" pitchFamily="49" charset="0"/>
              <a:cs typeface="Times New Roman" panose="02020603050405020304" pitchFamily="18" charset="0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ea typeface="Cascadia Mono SemiBold" panose="020B0609020000020004" pitchFamily="49" charset="0"/>
                <a:cs typeface="Times New Roman" panose="02020603050405020304" pitchFamily="18" charset="0"/>
                <a:sym typeface="Roboto"/>
              </a:rPr>
              <a:t>Value ranges from 0 to 100</a:t>
            </a:r>
            <a:endParaRPr lang="en-US" b="1" dirty="0">
              <a:solidFill>
                <a:srgbClr val="000000"/>
              </a:solidFill>
              <a:latin typeface="Times New Roman" panose="02020603050405020304" pitchFamily="18" charset="0"/>
              <a:ea typeface="Cascadia Mono SemiBold" panose="020B0609020000020004" pitchFamily="49" charset="0"/>
              <a:cs typeface="Times New Roman" panose="02020603050405020304" pitchFamily="18" charset="0"/>
              <a:sym typeface="Robo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Segoe UI Variable Small Light" pitchFamily="2" charset="0"/>
              <a:ea typeface="Roboto"/>
              <a:cs typeface="Roboto"/>
              <a:sym typeface="Roboto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BC94AFC-8B7C-49F4-B38C-CDB8DFBDBC04}"/>
              </a:ext>
            </a:extLst>
          </p:cNvPr>
          <p:cNvSpPr/>
          <p:nvPr/>
        </p:nvSpPr>
        <p:spPr>
          <a:xfrm>
            <a:off x="1437654" y="602598"/>
            <a:ext cx="6188628" cy="73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Yoga outline">
            <a:extLst>
              <a:ext uri="{FF2B5EF4-FFF2-40B4-BE49-F238E27FC236}">
                <a16:creationId xmlns:a16="http://schemas.microsoft.com/office/drawing/2014/main" id="{F2877A5D-FFB4-5B53-CCFF-7D87640B9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098" y="4169280"/>
            <a:ext cx="546873" cy="546873"/>
          </a:xfrm>
          <a:prstGeom prst="rect">
            <a:avLst/>
          </a:prstGeom>
        </p:spPr>
      </p:pic>
      <p:pic>
        <p:nvPicPr>
          <p:cNvPr id="7" name="Graphic 6" descr="Fruit bowl with solid fill">
            <a:extLst>
              <a:ext uri="{FF2B5EF4-FFF2-40B4-BE49-F238E27FC236}">
                <a16:creationId xmlns:a16="http://schemas.microsoft.com/office/drawing/2014/main" id="{D909964B-57E6-CD39-BCD4-B8C37851B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3387" y="2526823"/>
            <a:ext cx="439154" cy="439154"/>
          </a:xfrm>
          <a:prstGeom prst="rect">
            <a:avLst/>
          </a:prstGeom>
        </p:spPr>
      </p:pic>
      <p:pic>
        <p:nvPicPr>
          <p:cNvPr id="9" name="Graphic 8" descr="Farmer female with solid fill">
            <a:extLst>
              <a:ext uri="{FF2B5EF4-FFF2-40B4-BE49-F238E27FC236}">
                <a16:creationId xmlns:a16="http://schemas.microsoft.com/office/drawing/2014/main" id="{0246788E-CA66-2F5F-0A86-867C12DF7F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0823" y="2674298"/>
            <a:ext cx="565477" cy="56547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3D55B4E-8B5D-2A84-CC6E-E58C42615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24AA3-74FD-4724-8C6E-CF4AFD787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532" y="106867"/>
            <a:ext cx="8162017" cy="517128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ea typeface="CSongGB18030C-Light" panose="020A0304000101010101" pitchFamily="18" charset="-122"/>
                <a:cs typeface="Times New Roman" panose="02020603050405020304" pitchFamily="18" charset="0"/>
              </a:rPr>
              <a:t>So, what does HEAL Index mean?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oogle Shape;401;p24">
            <a:extLst>
              <a:ext uri="{FF2B5EF4-FFF2-40B4-BE49-F238E27FC236}">
                <a16:creationId xmlns:a16="http://schemas.microsoft.com/office/drawing/2014/main" id="{F76EA78B-69CB-4F0A-985E-592886AAC380}"/>
              </a:ext>
            </a:extLst>
          </p:cNvPr>
          <p:cNvGrpSpPr/>
          <p:nvPr/>
        </p:nvGrpSpPr>
        <p:grpSpPr>
          <a:xfrm>
            <a:off x="429532" y="805431"/>
            <a:ext cx="8343199" cy="3779097"/>
            <a:chOff x="6885660" y="1224353"/>
            <a:chExt cx="1942381" cy="3562800"/>
          </a:xfrm>
        </p:grpSpPr>
        <p:sp>
          <p:nvSpPr>
            <p:cNvPr id="7" name="Google Shape;402;p24">
              <a:extLst>
                <a:ext uri="{FF2B5EF4-FFF2-40B4-BE49-F238E27FC236}">
                  <a16:creationId xmlns:a16="http://schemas.microsoft.com/office/drawing/2014/main" id="{0B59788D-8640-40B1-92EF-48B15E41A5E2}"/>
                </a:ext>
              </a:extLst>
            </p:cNvPr>
            <p:cNvSpPr/>
            <p:nvPr/>
          </p:nvSpPr>
          <p:spPr>
            <a:xfrm>
              <a:off x="6927841" y="1224353"/>
              <a:ext cx="1900200" cy="35628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4;p24">
              <a:extLst>
                <a:ext uri="{FF2B5EF4-FFF2-40B4-BE49-F238E27FC236}">
                  <a16:creationId xmlns:a16="http://schemas.microsoft.com/office/drawing/2014/main" id="{9C67655A-C388-4F95-8FE7-70B9EAEAAB8D}"/>
                </a:ext>
              </a:extLst>
            </p:cNvPr>
            <p:cNvSpPr txBox="1"/>
            <p:nvPr/>
          </p:nvSpPr>
          <p:spPr>
            <a:xfrm>
              <a:off x="6906751" y="1224353"/>
              <a:ext cx="19002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u="sng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" name="Google Shape;405;p24">
              <a:extLst>
                <a:ext uri="{FF2B5EF4-FFF2-40B4-BE49-F238E27FC236}">
                  <a16:creationId xmlns:a16="http://schemas.microsoft.com/office/drawing/2014/main" id="{C5785C62-FA68-40F6-8FEB-A4089111E94B}"/>
                </a:ext>
              </a:extLst>
            </p:cNvPr>
            <p:cNvSpPr txBox="1"/>
            <p:nvPr/>
          </p:nvSpPr>
          <p:spPr>
            <a:xfrm>
              <a:off x="6885660" y="1319596"/>
              <a:ext cx="1900200" cy="2646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Symbola" panose="02020503060805020204" pitchFamily="18" charset="0"/>
                  <a:ea typeface="Symbola" panose="02020503060805020204" pitchFamily="18" charset="0"/>
                  <a:cs typeface="Symbola" panose="02020503060805020204" pitchFamily="18" charset="0"/>
                  <a:sym typeface="Roboto"/>
                </a:rPr>
                <a:t> </a:t>
              </a:r>
              <a:endParaRPr sz="1600" dirty="0">
                <a:solidFill>
                  <a:schemeClr val="dk1"/>
                </a:solidFill>
                <a:latin typeface="Symbola" panose="02020503060805020204" pitchFamily="18" charset="0"/>
                <a:ea typeface="Symbola" panose="02020503060805020204" pitchFamily="18" charset="0"/>
                <a:cs typeface="Symbola" panose="02020503060805020204" pitchFamily="18" charset="0"/>
                <a:sym typeface="Roboto"/>
              </a:endParaRPr>
            </a:p>
          </p:txBody>
        </p:sp>
        <p:sp>
          <p:nvSpPr>
            <p:cNvPr id="10" name="Google Shape;406;p24">
              <a:extLst>
                <a:ext uri="{FF2B5EF4-FFF2-40B4-BE49-F238E27FC236}">
                  <a16:creationId xmlns:a16="http://schemas.microsoft.com/office/drawing/2014/main" id="{413FFB1E-7FFE-4E39-9482-C52E5E041179}"/>
                </a:ext>
              </a:extLst>
            </p:cNvPr>
            <p:cNvSpPr txBox="1"/>
            <p:nvPr/>
          </p:nvSpPr>
          <p:spPr>
            <a:xfrm>
              <a:off x="7286700" y="4080397"/>
              <a:ext cx="8535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113E637-B220-0475-7222-BF9B562F1094}"/>
              </a:ext>
            </a:extLst>
          </p:cNvPr>
          <p:cNvSpPr txBox="1"/>
          <p:nvPr/>
        </p:nvSpPr>
        <p:spPr>
          <a:xfrm>
            <a:off x="885683" y="1171943"/>
            <a:ext cx="7676734" cy="2799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measures the strength of local food system based on local food accessibility, food affordability, dietary health of people and the environmental impact from food providing activities.</a:t>
            </a:r>
          </a:p>
          <a:p>
            <a:pPr algn="just">
              <a:lnSpc>
                <a:spcPct val="16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Index value closer to 100 means stronger food system and closer to 0 means weak food system (US average: 50). </a:t>
            </a:r>
          </a:p>
          <a:p>
            <a:pPr algn="just">
              <a:lnSpc>
                <a:spcPct val="16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index captures the interconnection between food production to consumption that are associated with health conditions and the sustainability of local environment.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A00A3B-7A96-459F-A76F-F136724C76D9}"/>
              </a:ext>
            </a:extLst>
          </p:cNvPr>
          <p:cNvSpPr/>
          <p:nvPr/>
        </p:nvSpPr>
        <p:spPr>
          <a:xfrm>
            <a:off x="1437654" y="602598"/>
            <a:ext cx="6188628" cy="73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22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24AA3-74FD-4724-8C6E-CF4AFD787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532" y="106867"/>
            <a:ext cx="8162017" cy="517128"/>
          </a:xfrm>
        </p:spPr>
        <p:txBody>
          <a:bodyPr>
            <a:no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the Index</a:t>
            </a:r>
          </a:p>
        </p:txBody>
      </p:sp>
      <p:grpSp>
        <p:nvGrpSpPr>
          <p:cNvPr id="6" name="Google Shape;401;p24">
            <a:extLst>
              <a:ext uri="{FF2B5EF4-FFF2-40B4-BE49-F238E27FC236}">
                <a16:creationId xmlns:a16="http://schemas.microsoft.com/office/drawing/2014/main" id="{F76EA78B-69CB-4F0A-985E-592886AAC380}"/>
              </a:ext>
            </a:extLst>
          </p:cNvPr>
          <p:cNvGrpSpPr/>
          <p:nvPr/>
        </p:nvGrpSpPr>
        <p:grpSpPr>
          <a:xfrm>
            <a:off x="248350" y="866775"/>
            <a:ext cx="8343199" cy="3779097"/>
            <a:chOff x="6885660" y="1224353"/>
            <a:chExt cx="1942381" cy="3562800"/>
          </a:xfrm>
        </p:grpSpPr>
        <p:sp>
          <p:nvSpPr>
            <p:cNvPr id="7" name="Google Shape;402;p24">
              <a:extLst>
                <a:ext uri="{FF2B5EF4-FFF2-40B4-BE49-F238E27FC236}">
                  <a16:creationId xmlns:a16="http://schemas.microsoft.com/office/drawing/2014/main" id="{0B59788D-8640-40B1-92EF-48B15E41A5E2}"/>
                </a:ext>
              </a:extLst>
            </p:cNvPr>
            <p:cNvSpPr/>
            <p:nvPr/>
          </p:nvSpPr>
          <p:spPr>
            <a:xfrm>
              <a:off x="6927841" y="1224353"/>
              <a:ext cx="1900200" cy="35628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4;p24">
              <a:extLst>
                <a:ext uri="{FF2B5EF4-FFF2-40B4-BE49-F238E27FC236}">
                  <a16:creationId xmlns:a16="http://schemas.microsoft.com/office/drawing/2014/main" id="{9C67655A-C388-4F95-8FE7-70B9EAEAAB8D}"/>
                </a:ext>
              </a:extLst>
            </p:cNvPr>
            <p:cNvSpPr txBox="1"/>
            <p:nvPr/>
          </p:nvSpPr>
          <p:spPr>
            <a:xfrm>
              <a:off x="6906751" y="1224353"/>
              <a:ext cx="19002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u="sng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" name="Google Shape;405;p24">
              <a:extLst>
                <a:ext uri="{FF2B5EF4-FFF2-40B4-BE49-F238E27FC236}">
                  <a16:creationId xmlns:a16="http://schemas.microsoft.com/office/drawing/2014/main" id="{C5785C62-FA68-40F6-8FEB-A4089111E94B}"/>
                </a:ext>
              </a:extLst>
            </p:cNvPr>
            <p:cNvSpPr txBox="1"/>
            <p:nvPr/>
          </p:nvSpPr>
          <p:spPr>
            <a:xfrm>
              <a:off x="6885660" y="1781138"/>
              <a:ext cx="1900200" cy="2646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Symbola" panose="02020503060805020204" pitchFamily="18" charset="0"/>
                  <a:ea typeface="Symbola" panose="02020503060805020204" pitchFamily="18" charset="0"/>
                  <a:cs typeface="Symbola" panose="02020503060805020204" pitchFamily="18" charset="0"/>
                  <a:sym typeface="Roboto"/>
                </a:rPr>
                <a:t> </a:t>
              </a:r>
              <a:endParaRPr sz="1600" dirty="0">
                <a:solidFill>
                  <a:schemeClr val="dk1"/>
                </a:solidFill>
                <a:latin typeface="Symbola" panose="02020503060805020204" pitchFamily="18" charset="0"/>
                <a:ea typeface="Symbola" panose="02020503060805020204" pitchFamily="18" charset="0"/>
                <a:cs typeface="Symbola" panose="02020503060805020204" pitchFamily="18" charset="0"/>
                <a:sym typeface="Roboto"/>
              </a:endParaRPr>
            </a:p>
          </p:txBody>
        </p:sp>
        <p:sp>
          <p:nvSpPr>
            <p:cNvPr id="10" name="Google Shape;406;p24">
              <a:extLst>
                <a:ext uri="{FF2B5EF4-FFF2-40B4-BE49-F238E27FC236}">
                  <a16:creationId xmlns:a16="http://schemas.microsoft.com/office/drawing/2014/main" id="{413FFB1E-7FFE-4E39-9482-C52E5E041179}"/>
                </a:ext>
              </a:extLst>
            </p:cNvPr>
            <p:cNvSpPr txBox="1"/>
            <p:nvPr/>
          </p:nvSpPr>
          <p:spPr>
            <a:xfrm>
              <a:off x="7286700" y="4080397"/>
              <a:ext cx="8535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113E637-B220-0475-7222-BF9B562F1094}"/>
              </a:ext>
            </a:extLst>
          </p:cNvPr>
          <p:cNvSpPr txBox="1"/>
          <p:nvPr/>
        </p:nvSpPr>
        <p:spPr>
          <a:xfrm>
            <a:off x="733633" y="2095274"/>
            <a:ext cx="76767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</a:rPr>
              <a:t>Main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Heatmaps: spatial variation at the county level across states. </a:t>
            </a:r>
          </a:p>
          <a:p>
            <a:endParaRPr lang="en-US" sz="1600" dirty="0">
              <a:latin typeface="Times New Roman" panose="02020603050405020304" pitchFamily="18" charset="0"/>
            </a:endParaRPr>
          </a:p>
          <a:p>
            <a:r>
              <a:rPr lang="en-US" sz="1600" b="1" u="sng" dirty="0">
                <a:latin typeface="Times New Roman" panose="02020603050405020304" pitchFamily="18" charset="0"/>
              </a:rPr>
              <a:t>Supporting Charts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Spider chart: Variation in the strength of each dimension at the state level. </a:t>
            </a:r>
          </a:p>
          <a:p>
            <a:r>
              <a:rPr lang="en-US" sz="1600" dirty="0">
                <a:latin typeface="Times New Roman" panose="02020603050405020304" pitchFamily="18" charset="0"/>
              </a:rPr>
              <a:t>Density plot: Distribution of each dimension across two states at the county level.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1683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2DBB697-2A9D-41B3-A639-21567AB41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481"/>
            <a:ext cx="7886700" cy="459581"/>
          </a:xfrm>
        </p:spPr>
        <p:txBody>
          <a:bodyPr>
            <a:noAutofit/>
          </a:bodyPr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 of California</a:t>
            </a:r>
          </a:p>
        </p:txBody>
      </p:sp>
      <p:grpSp>
        <p:nvGrpSpPr>
          <p:cNvPr id="7" name="Google Shape;401;p24">
            <a:extLst>
              <a:ext uri="{FF2B5EF4-FFF2-40B4-BE49-F238E27FC236}">
                <a16:creationId xmlns:a16="http://schemas.microsoft.com/office/drawing/2014/main" id="{46A774DE-165A-41DB-84EC-F3836A47AFD4}"/>
              </a:ext>
            </a:extLst>
          </p:cNvPr>
          <p:cNvGrpSpPr/>
          <p:nvPr/>
        </p:nvGrpSpPr>
        <p:grpSpPr>
          <a:xfrm>
            <a:off x="279523" y="881313"/>
            <a:ext cx="2978027" cy="4276725"/>
            <a:chOff x="6906750" y="1224353"/>
            <a:chExt cx="1921291" cy="3562800"/>
          </a:xfrm>
        </p:grpSpPr>
        <p:sp>
          <p:nvSpPr>
            <p:cNvPr id="8" name="Google Shape;402;p24">
              <a:extLst>
                <a:ext uri="{FF2B5EF4-FFF2-40B4-BE49-F238E27FC236}">
                  <a16:creationId xmlns:a16="http://schemas.microsoft.com/office/drawing/2014/main" id="{0427A665-1DA3-48CC-9EAF-F6CC0529F108}"/>
                </a:ext>
              </a:extLst>
            </p:cNvPr>
            <p:cNvSpPr/>
            <p:nvPr/>
          </p:nvSpPr>
          <p:spPr>
            <a:xfrm>
              <a:off x="6927841" y="1224353"/>
              <a:ext cx="1900200" cy="35628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4;p24">
              <a:extLst>
                <a:ext uri="{FF2B5EF4-FFF2-40B4-BE49-F238E27FC236}">
                  <a16:creationId xmlns:a16="http://schemas.microsoft.com/office/drawing/2014/main" id="{40471207-B372-420C-BB57-A367B2CAEF26}"/>
                </a:ext>
              </a:extLst>
            </p:cNvPr>
            <p:cNvSpPr txBox="1"/>
            <p:nvPr/>
          </p:nvSpPr>
          <p:spPr>
            <a:xfrm>
              <a:off x="6906751" y="1224353"/>
              <a:ext cx="19002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u="sng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" name="Google Shape;405;p24">
              <a:extLst>
                <a:ext uri="{FF2B5EF4-FFF2-40B4-BE49-F238E27FC236}">
                  <a16:creationId xmlns:a16="http://schemas.microsoft.com/office/drawing/2014/main" id="{0AE27928-86D4-4C5C-8120-EA8F0E0173EE}"/>
                </a:ext>
              </a:extLst>
            </p:cNvPr>
            <p:cNvSpPr txBox="1"/>
            <p:nvPr/>
          </p:nvSpPr>
          <p:spPr>
            <a:xfrm>
              <a:off x="6906750" y="1648569"/>
              <a:ext cx="1900200" cy="2646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75" tIns="0" rIns="182875" bIns="0" anchor="ctr" anchorCtr="0">
              <a:noAutofit/>
            </a:bodyPr>
            <a:lstStyle/>
            <a:p>
              <a:pPr marL="285750" lvl="0" indent="-285750">
                <a:lnSpc>
                  <a:spcPct val="115000"/>
                </a:lnSpc>
                <a:buFont typeface="Arial" panose="020B0604020202020204" pitchFamily="34" charset="0"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15% counties in California have low HEAL index value while the remaining 85% are ranked medium.</a:t>
              </a:r>
              <a:endParaRPr sz="1600" dirty="0">
                <a:solidFill>
                  <a:schemeClr val="dk1"/>
                </a:solidFill>
                <a:latin typeface="Times New Roman" panose="02020603050405020304" pitchFamily="18" charset="0"/>
                <a:ea typeface="Symbola" panose="02020503060805020204" pitchFamily="18" charset="0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11" name="Google Shape;406;p24">
              <a:extLst>
                <a:ext uri="{FF2B5EF4-FFF2-40B4-BE49-F238E27FC236}">
                  <a16:creationId xmlns:a16="http://schemas.microsoft.com/office/drawing/2014/main" id="{B60D6FA3-247F-4A7C-B417-2EF88660EB89}"/>
                </a:ext>
              </a:extLst>
            </p:cNvPr>
            <p:cNvSpPr txBox="1"/>
            <p:nvPr/>
          </p:nvSpPr>
          <p:spPr>
            <a:xfrm>
              <a:off x="7286700" y="4080397"/>
              <a:ext cx="853500" cy="34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83FECE-E0AA-234B-320E-CC4C3AC04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106824-D97E-44EC-987A-9477ECB04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794" y="523062"/>
            <a:ext cx="5682311" cy="47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218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857db609-1cc3-430c-8689-62b1aad4ebb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20E9ADD8FAC8488699CF358B02654B" ma:contentTypeVersion="14" ma:contentTypeDescription="Create a new document." ma:contentTypeScope="" ma:versionID="febb5a222cefb8a8460661cacd16b3bb">
  <xsd:schema xmlns:xsd="http://www.w3.org/2001/XMLSchema" xmlns:xs="http://www.w3.org/2001/XMLSchema" xmlns:p="http://schemas.microsoft.com/office/2006/metadata/properties" xmlns:ns1="http://schemas.microsoft.com/sharepoint/v3" xmlns:ns3="857db609-1cc3-430c-8689-62b1aad4ebb2" targetNamespace="http://schemas.microsoft.com/office/2006/metadata/properties" ma:root="true" ma:fieldsID="b74ccf5d07299c50a4924e9cf5cd8b37" ns1:_="" ns3:_="">
    <xsd:import namespace="http://schemas.microsoft.com/sharepoint/v3"/>
    <xsd:import namespace="857db609-1cc3-430c-8689-62b1aad4ebb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1:_ip_UnifiedCompliancePolicyProperties" minOccurs="0"/>
                <xsd:element ref="ns1:_ip_UnifiedCompliancePolicyUIAction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7db609-1cc3-430c-8689-62b1aad4eb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1E06F6-B3FC-4C66-9A45-50697E84F69A}">
  <ds:schemaRefs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purl.org/dc/terms/"/>
    <ds:schemaRef ds:uri="857db609-1cc3-430c-8689-62b1aad4ebb2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B4D8A5F-CA90-4656-BFFB-4D90C1D35B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57db609-1cc3-430c-8689-62b1aad4eb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8FBCD8-26F1-4610-BF0D-D34FF31F20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954</Words>
  <Application>Microsoft Office PowerPoint</Application>
  <PresentationFormat>On-screen Show (16:9)</PresentationFormat>
  <Paragraphs>157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2" baseType="lpstr">
      <vt:lpstr>Fira Sans Extra Condensed Medium</vt:lpstr>
      <vt:lpstr>CSongGB18030C-Light</vt:lpstr>
      <vt:lpstr>Arial</vt:lpstr>
      <vt:lpstr>Malgun Gothic</vt:lpstr>
      <vt:lpstr>Roboto</vt:lpstr>
      <vt:lpstr>ＭＳ Ｐゴシック</vt:lpstr>
      <vt:lpstr>Bebas Neue</vt:lpstr>
      <vt:lpstr>Calibri</vt:lpstr>
      <vt:lpstr>Cascadia Mono SemiBold</vt:lpstr>
      <vt:lpstr>Cambria Math</vt:lpstr>
      <vt:lpstr>Calibri Light</vt:lpstr>
      <vt:lpstr>Symbola</vt:lpstr>
      <vt:lpstr>Times New Roman</vt:lpstr>
      <vt:lpstr>Fira Sans</vt:lpstr>
      <vt:lpstr>Fira Sans Extra Condensed</vt:lpstr>
      <vt:lpstr>Segoe UI Variable Small Light</vt:lpstr>
      <vt:lpstr>Office Theme</vt:lpstr>
      <vt:lpstr>HEALTH AND ENVIRONMENT FROM ACCESSIBLE AND AFFORDABLE LOCAL FOOD  (HEAL INDEX)</vt:lpstr>
      <vt:lpstr>What makes a strong food system?</vt:lpstr>
      <vt:lpstr>Exploring the Variables</vt:lpstr>
      <vt:lpstr>Exploring the Variables</vt:lpstr>
      <vt:lpstr>Methodology for HEAL Index </vt:lpstr>
      <vt:lpstr>HEAL Index</vt:lpstr>
      <vt:lpstr>So, what does HEAL Index mean?</vt:lpstr>
      <vt:lpstr>Visualizing the Index</vt:lpstr>
      <vt:lpstr>Heatmap of California</vt:lpstr>
      <vt:lpstr>Heatmap of Texas</vt:lpstr>
      <vt:lpstr>Spider-Chart (Radar Chart)</vt:lpstr>
      <vt:lpstr>Ridge Map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Accessible and Affordable Local Foods for Health and Environment Index</dc:title>
  <dc:creator>Anil Banstola</dc:creator>
  <cp:lastModifiedBy>Anil Banstola</cp:lastModifiedBy>
  <cp:revision>62</cp:revision>
  <dcterms:modified xsi:type="dcterms:W3CDTF">2023-07-23T13:41:59Z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0x0101004420E9ADD8FAC8488699CF358B02654B</vt:lpwstr>
  </property>
</Properties>
</file>